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9" r:id="rId3"/>
    <p:sldId id="263" r:id="rId4"/>
    <p:sldId id="261" r:id="rId5"/>
    <p:sldId id="264" r:id="rId6"/>
    <p:sldId id="266" r:id="rId7"/>
    <p:sldId id="267" r:id="rId8"/>
    <p:sldId id="265" r:id="rId9"/>
    <p:sldId id="268" r:id="rId10"/>
    <p:sldId id="269" r:id="rId11"/>
    <p:sldId id="270" r:id="rId12"/>
    <p:sldId id="271" r:id="rId13"/>
    <p:sldId id="272" r:id="rId14"/>
    <p:sldId id="273" r:id="rId15"/>
    <p:sldId id="275" r:id="rId16"/>
    <p:sldId id="274" r:id="rId17"/>
    <p:sldId id="276" r:id="rId18"/>
    <p:sldId id="277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9" autoAdjust="0"/>
    <p:restoredTop sz="94619" autoAdjust="0"/>
  </p:normalViewPr>
  <p:slideViewPr>
    <p:cSldViewPr>
      <p:cViewPr varScale="1">
        <p:scale>
          <a:sx n="87" d="100"/>
          <a:sy n="87" d="100"/>
        </p:scale>
        <p:origin x="87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2F5CA-C9DE-4CC9-A375-D0979C22E699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9AD7A-87EC-422C-B207-BE61EFC83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04369-A2CF-469E-A04C-9B267B7276E1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E13BF-267C-40C3-8966-F13C99B02F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8352928" cy="2551579"/>
          </a:xfrm>
        </p:spPr>
        <p:txBody>
          <a:bodyPr>
            <a:normAutofit/>
          </a:bodyPr>
          <a:lstStyle/>
          <a:p>
            <a:r>
              <a:rPr lang="ja-JP" altLang="en-US" dirty="0"/>
              <a:t>ＤＸ（ディーエックス）</a:t>
            </a:r>
            <a:br>
              <a:rPr lang="en-US" altLang="ja-JP" dirty="0"/>
            </a:br>
            <a:r>
              <a:rPr lang="ja-JP" altLang="en-US" dirty="0"/>
              <a:t>デジタル・トランスフォーメーション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A5617D1E-D59F-4E87-2A72-40BAEBF6F4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できるだけ優しく解説していきます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②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デジタライゼーション（その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3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00809"/>
            <a:ext cx="8075240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3200" dirty="0"/>
              <a:t>例：ワープロは便利</a:t>
            </a:r>
            <a:endParaRPr kumimoji="1" lang="en-US" altLang="ja-JP" sz="3200" dirty="0"/>
          </a:p>
          <a:p>
            <a:pPr>
              <a:buNone/>
            </a:pP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・社内で</a:t>
            </a:r>
            <a:r>
              <a:rPr lang="ja-JP" altLang="en-US" dirty="0"/>
              <a:t>文書を共有化</a:t>
            </a:r>
            <a:r>
              <a:rPr kumimoji="1" lang="ja-JP" altLang="en-US" sz="3200" dirty="0"/>
              <a:t>。</a:t>
            </a: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・印刷しないままパソコンで文書を閲覧。</a:t>
            </a: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</a:t>
            </a:r>
            <a:r>
              <a:rPr kumimoji="1" lang="en-US" altLang="ja-JP" sz="3200" dirty="0"/>
              <a:t>PDF</a:t>
            </a:r>
            <a:r>
              <a:rPr kumimoji="1" lang="ja-JP" altLang="en-US" sz="3200" dirty="0"/>
              <a:t>（ファイル）化してメール等で配布。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642435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②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デジタライゼーション（その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4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3200" dirty="0"/>
              <a:t>例：</a:t>
            </a:r>
            <a:r>
              <a:rPr kumimoji="1" lang="ja-JP" altLang="en-US" dirty="0"/>
              <a:t>会議のやり方</a:t>
            </a:r>
            <a:endParaRPr kumimoji="1" lang="en-US" altLang="ja-JP" sz="3200" dirty="0"/>
          </a:p>
          <a:p>
            <a:pPr>
              <a:buNone/>
            </a:pP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</a:t>
            </a:r>
            <a:r>
              <a:rPr lang="ja-JP" altLang="en-US" dirty="0"/>
              <a:t>グループウェアで会議予定、会議室予約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　資料などをメンバーに事前配布</a:t>
            </a:r>
            <a:r>
              <a:rPr kumimoji="1" lang="ja-JP" altLang="en-US" sz="3200" dirty="0"/>
              <a:t>。</a:t>
            </a: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・会議内容をグループェアで共有。</a:t>
            </a: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・フロー指定により、上長の押印もグループ</a:t>
            </a:r>
            <a:endParaRPr kumimoji="1" lang="en-US" altLang="ja-JP" sz="3200" dirty="0"/>
          </a:p>
          <a:p>
            <a:pPr>
              <a:buNone/>
            </a:pPr>
            <a:r>
              <a:rPr lang="ja-JP" altLang="en-US" dirty="0"/>
              <a:t>　　</a:t>
            </a:r>
            <a:r>
              <a:rPr kumimoji="1" lang="ja-JP" altLang="en-US" sz="3200" dirty="0"/>
              <a:t>ウェア内部で完結。</a:t>
            </a:r>
            <a:endParaRPr kumimoji="1" lang="en-US" altLang="ja-JP" sz="3200" dirty="0"/>
          </a:p>
          <a:p>
            <a:pPr>
              <a:buNone/>
            </a:pPr>
            <a:r>
              <a:rPr lang="ja-JP" altLang="en-US" dirty="0"/>
              <a:t>　・他部門への議事録参照の有無も制御。</a:t>
            </a:r>
            <a:endParaRPr kumimoji="1" lang="en-US" altLang="ja-JP" sz="3200" dirty="0"/>
          </a:p>
          <a:p>
            <a:pPr>
              <a:buNone/>
            </a:pP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47386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③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 DX 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（その１）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55576" y="1417638"/>
            <a:ext cx="8075240" cy="41764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ja-JP" altLang="en-US" dirty="0"/>
              <a:t>デジタル化により、仕事のやり方などを根本的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に再構築、変革（トランスフォーメーション）する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ことを</a:t>
            </a:r>
            <a:r>
              <a:rPr kumimoji="1" lang="en-US" altLang="ja-JP" dirty="0"/>
              <a:t>DX</a:t>
            </a:r>
            <a:r>
              <a:rPr kumimoji="1" lang="ja-JP" altLang="en-US" dirty="0"/>
              <a:t>といいます。</a:t>
            </a:r>
            <a:endParaRPr kumimoji="1" lang="en-US" altLang="ja-JP" dirty="0"/>
          </a:p>
          <a:p>
            <a:pPr>
              <a:buNone/>
            </a:pP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本来何をするために、今の仕事があるのかを、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デジタル技術や</a:t>
            </a:r>
            <a:r>
              <a:rPr kumimoji="1" lang="en-US" altLang="ja-JP" dirty="0"/>
              <a:t>IT</a:t>
            </a:r>
            <a:r>
              <a:rPr kumimoji="1" lang="ja-JP" altLang="en-US" dirty="0"/>
              <a:t>環境を利用して、見直し、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効率を上げ、ムダを省き、新しい世界を築く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ことです。</a:t>
            </a:r>
            <a:endParaRPr kumimoji="1" lang="en-US" altLang="ja-JP" dirty="0"/>
          </a:p>
          <a:p>
            <a:pPr>
              <a:buNone/>
            </a:pP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80326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③ </a:t>
            </a:r>
            <a:r>
              <a:rPr lang="en-US" altLang="ja-JP" dirty="0">
                <a:solidFill>
                  <a:srgbClr val="333333"/>
                </a:solidFill>
                <a:latin typeface="Noto Sans Japanese"/>
              </a:rPr>
              <a:t>DX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（その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2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4380" y="1628800"/>
            <a:ext cx="8075240" cy="43924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dirty="0"/>
              <a:t>環境要因としては：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・</a:t>
            </a:r>
            <a:r>
              <a:rPr lang="en-US" altLang="ja-JP" dirty="0"/>
              <a:t>AI</a:t>
            </a:r>
          </a:p>
          <a:p>
            <a:pPr>
              <a:buNone/>
            </a:pPr>
            <a:r>
              <a:rPr lang="ja-JP" altLang="en-US" dirty="0"/>
              <a:t>　⇒ </a:t>
            </a:r>
            <a:r>
              <a:rPr lang="en-US" altLang="ja-JP" dirty="0"/>
              <a:t>EC</a:t>
            </a:r>
            <a:r>
              <a:rPr lang="ja-JP" altLang="en-US" dirty="0"/>
              <a:t>サイトのリコメンド機能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・クラウドシステム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⇒ </a:t>
            </a:r>
            <a:r>
              <a:rPr lang="en-US" altLang="ja-JP" dirty="0"/>
              <a:t>API</a:t>
            </a:r>
            <a:r>
              <a:rPr lang="ja-JP" altLang="en-US" dirty="0"/>
              <a:t>を使ったアプリ間の連携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・みんな使ってるスマホ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⇒ </a:t>
            </a:r>
            <a:r>
              <a:rPr lang="en-US" altLang="ja-JP" dirty="0"/>
              <a:t>Web</a:t>
            </a:r>
            <a:r>
              <a:rPr lang="ja-JP" altLang="en-US" dirty="0"/>
              <a:t>技術をそのままスマホで使用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29488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③ </a:t>
            </a:r>
            <a:r>
              <a:rPr lang="en-US" altLang="ja-JP" dirty="0">
                <a:solidFill>
                  <a:srgbClr val="333333"/>
                </a:solidFill>
                <a:latin typeface="Noto Sans Japanese"/>
              </a:rPr>
              <a:t>DX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（その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3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32756"/>
            <a:ext cx="8075240" cy="43924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dirty="0"/>
              <a:t>○</a:t>
            </a:r>
            <a:r>
              <a:rPr lang="en-US" altLang="ja-JP" dirty="0"/>
              <a:t>EC</a:t>
            </a:r>
            <a:r>
              <a:rPr lang="ja-JP" altLang="en-US" dirty="0"/>
              <a:t>サイトのリコメンド機能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例：</a:t>
            </a:r>
            <a:r>
              <a:rPr lang="en-US" altLang="ja-JP" dirty="0"/>
              <a:t>https://amazon.co.jp/</a:t>
            </a:r>
            <a:endParaRPr kumimoji="1" lang="en-US" altLang="ja-JP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4E56C62B-AEAB-473A-9F2A-0496C373C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520" y="2708920"/>
            <a:ext cx="4270067" cy="3501008"/>
          </a:xfrm>
          <a:prstGeom prst="rect">
            <a:avLst/>
          </a:prstGeom>
          <a:ln w="15875"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157526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③ </a:t>
            </a:r>
            <a:r>
              <a:rPr lang="en-US" altLang="ja-JP" dirty="0">
                <a:solidFill>
                  <a:srgbClr val="333333"/>
                </a:solidFill>
                <a:latin typeface="Noto Sans Japanese"/>
              </a:rPr>
              <a:t>DX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（その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4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56792"/>
            <a:ext cx="8075240" cy="43924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ja-JP" altLang="en-US" dirty="0"/>
              <a:t>○クラウドシステム間の連携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API</a:t>
            </a:r>
            <a:r>
              <a:rPr kumimoji="1" lang="ja-JP" altLang="en-US" dirty="0"/>
              <a:t>連携</a:t>
            </a:r>
            <a:r>
              <a:rPr kumimoji="1" lang="en-US" altLang="ja-JP" dirty="0"/>
              <a:t>=</a:t>
            </a:r>
            <a:r>
              <a:rPr kumimoji="1" lang="ja-JP" altLang="en-US" dirty="0"/>
              <a:t>公開されている手続きで連携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　異なる会社のアプリ間でもデータのやり取りができる機能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例：</a:t>
            </a:r>
            <a:r>
              <a:rPr kumimoji="1" lang="ja-JP" altLang="en-US" dirty="0"/>
              <a:t>楽楽明細を</a:t>
            </a:r>
            <a:r>
              <a:rPr kumimoji="1" lang="en-US" altLang="ja-JP" dirty="0"/>
              <a:t>API</a:t>
            </a:r>
            <a:r>
              <a:rPr kumimoji="1" lang="ja-JP" altLang="en-US" dirty="0"/>
              <a:t>連携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　⇒ 請求書発行機能に楽楽</a:t>
            </a:r>
            <a:r>
              <a:rPr kumimoji="1" lang="ja-JP" altLang="en-US" dirty="0"/>
              <a:t>明細がドッキング</a:t>
            </a:r>
            <a:r>
              <a:rPr lang="ja-JP" altLang="en-US" dirty="0"/>
              <a:t>。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　　　</a:t>
            </a:r>
            <a:r>
              <a:rPr kumimoji="1" lang="en-US" altLang="ja-JP" dirty="0"/>
              <a:t>PDF</a:t>
            </a:r>
            <a:r>
              <a:rPr kumimoji="1" lang="ja-JP" altLang="en-US" dirty="0"/>
              <a:t>メール送信に加え郵送にも対応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　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32327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③ </a:t>
            </a:r>
            <a:r>
              <a:rPr lang="en-US" altLang="ja-JP" dirty="0">
                <a:solidFill>
                  <a:srgbClr val="333333"/>
                </a:solidFill>
                <a:latin typeface="Noto Sans Japanese"/>
              </a:rPr>
              <a:t>DX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（その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5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232756"/>
            <a:ext cx="8075240" cy="439248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ja-JP" altLang="en-US" dirty="0"/>
              <a:t>○スマホの普及率</a:t>
            </a:r>
            <a:endParaRPr lang="en-US" altLang="ja-JP" dirty="0"/>
          </a:p>
          <a:p>
            <a:pPr>
              <a:buNone/>
            </a:pPr>
            <a:endParaRPr lang="en-US" altLang="ja-JP" dirty="0"/>
          </a:p>
          <a:p>
            <a:pPr algn="l"/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スマートフォンの保有率：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79.7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％</a:t>
            </a:r>
          </a:p>
          <a:p>
            <a:pPr algn="l"/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13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～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59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歳は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90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％以上の保有率。また、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20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～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49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歳では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100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％以上で、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1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人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1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台以上保有。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60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代も約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8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割の人が保有。</a:t>
            </a:r>
            <a:endParaRPr lang="en-US" altLang="ja-JP" b="0" i="0" dirty="0">
              <a:solidFill>
                <a:srgbClr val="000000"/>
              </a:solidFill>
              <a:effectLst/>
              <a:latin typeface="YakuHanJP"/>
            </a:endParaRPr>
          </a:p>
          <a:p>
            <a:pPr marL="0" indent="0" algn="l">
              <a:buNone/>
            </a:pPr>
            <a:r>
              <a:rPr lang="ja-JP" altLang="en-US" dirty="0">
                <a:solidFill>
                  <a:srgbClr val="000000"/>
                </a:solidFill>
                <a:latin typeface="YakuHanJP"/>
              </a:rPr>
              <a:t>　　</a:t>
            </a:r>
            <a:endParaRPr lang="en-US" altLang="ja-JP" dirty="0">
              <a:solidFill>
                <a:srgbClr val="000000"/>
              </a:solidFill>
              <a:latin typeface="YakuHanJP"/>
            </a:endParaRPr>
          </a:p>
          <a:p>
            <a:pPr marL="0" indent="0" algn="l">
              <a:buNone/>
            </a:pP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　</a:t>
            </a:r>
            <a:r>
              <a:rPr lang="en-US" altLang="ja-JP" b="0" i="0" dirty="0">
                <a:solidFill>
                  <a:srgbClr val="000000"/>
                </a:solidFill>
                <a:effectLst/>
                <a:latin typeface="YakuHanJP"/>
              </a:rPr>
              <a:t>※</a:t>
            </a:r>
            <a:r>
              <a:rPr lang="ja-JP" altLang="en-US" b="0" i="0" dirty="0">
                <a:solidFill>
                  <a:srgbClr val="000000"/>
                </a:solidFill>
                <a:effectLst/>
                <a:latin typeface="YakuHanJP"/>
              </a:rPr>
              <a:t>情報はソフトバンクニュースから</a:t>
            </a:r>
          </a:p>
          <a:p>
            <a:pPr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5617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③ </a:t>
            </a:r>
            <a:r>
              <a:rPr lang="en-US" altLang="ja-JP" dirty="0">
                <a:solidFill>
                  <a:srgbClr val="333333"/>
                </a:solidFill>
                <a:latin typeface="Noto Sans Japanese"/>
              </a:rPr>
              <a:t>DX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（その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6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43882"/>
            <a:ext cx="8075240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3200" dirty="0"/>
              <a:t>例：ワープロは便利</a:t>
            </a:r>
            <a:endParaRPr kumimoji="1" lang="en-US" altLang="ja-JP" sz="3200" dirty="0"/>
          </a:p>
          <a:p>
            <a:pPr>
              <a:buNone/>
            </a:pPr>
            <a:endParaRPr kumimoji="1" lang="en-US" altLang="ja-JP" sz="3200" dirty="0"/>
          </a:p>
          <a:p>
            <a:pPr>
              <a:buNone/>
            </a:pPr>
            <a:r>
              <a:rPr lang="ja-JP" altLang="en-US" dirty="0"/>
              <a:t>　・既に確定申告は電子化していないと手間</a:t>
            </a: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</a:t>
            </a:r>
            <a:r>
              <a:rPr lang="ja-JP" altLang="en-US" dirty="0"/>
              <a:t>文書は電子ファイルのまま保存</a:t>
            </a: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・公官庁、地方行政への提出もファイル</a:t>
            </a: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・帳簿も電子ファイルのまま</a:t>
            </a: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・トランクルームになんらかの変革の予感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0030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③ </a:t>
            </a:r>
            <a:r>
              <a:rPr lang="en-US" altLang="ja-JP" dirty="0">
                <a:solidFill>
                  <a:srgbClr val="333333"/>
                </a:solidFill>
                <a:latin typeface="Noto Sans Japanese"/>
              </a:rPr>
              <a:t>DX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（その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7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340768"/>
            <a:ext cx="8075240" cy="489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3200" dirty="0"/>
              <a:t>例：</a:t>
            </a:r>
            <a:r>
              <a:rPr kumimoji="1" lang="ja-JP" altLang="en-US" dirty="0"/>
              <a:t>会議のやり方</a:t>
            </a:r>
            <a:endParaRPr kumimoji="1" lang="en-US" altLang="ja-JP" sz="3200" dirty="0"/>
          </a:p>
          <a:p>
            <a:pPr>
              <a:buNone/>
            </a:pP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</a:t>
            </a:r>
            <a:r>
              <a:rPr lang="ja-JP" altLang="en-US" dirty="0"/>
              <a:t>会議の目的自体を再検討する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</a:t>
            </a:r>
            <a:r>
              <a:rPr kumimoji="1" lang="ja-JP" altLang="en-US" sz="3200" dirty="0"/>
              <a:t>・伝達するのか、課題を解決するのか</a:t>
            </a:r>
            <a:endParaRPr kumimoji="1" lang="en-US" altLang="ja-JP" sz="3200" dirty="0"/>
          </a:p>
          <a:p>
            <a:pPr>
              <a:buNone/>
            </a:pPr>
            <a:r>
              <a:rPr kumimoji="1" lang="ja-JP" altLang="en-US" sz="3200" dirty="0"/>
              <a:t>　・提案と議論、そして結論</a:t>
            </a:r>
            <a:r>
              <a:rPr lang="ja-JP" altLang="en-US" dirty="0"/>
              <a:t>への</a:t>
            </a:r>
            <a:r>
              <a:rPr kumimoji="1" lang="ja-JP" altLang="en-US" sz="3200" dirty="0"/>
              <a:t>フロー化</a:t>
            </a:r>
            <a:endParaRPr kumimoji="1" lang="en-US" altLang="ja-JP" sz="3200" dirty="0"/>
          </a:p>
          <a:p>
            <a:pPr>
              <a:buNone/>
            </a:pPr>
            <a:r>
              <a:rPr lang="ja-JP" altLang="en-US" dirty="0"/>
              <a:t>　・議事録ではなく、各人への</a:t>
            </a:r>
            <a:r>
              <a:rPr lang="en-US" altLang="ja-JP" dirty="0" err="1"/>
              <a:t>ToDo</a:t>
            </a:r>
            <a:r>
              <a:rPr lang="ja-JP" altLang="en-US" dirty="0"/>
              <a:t>へ追加</a:t>
            </a:r>
            <a:endParaRPr lang="en-US" altLang="ja-JP" dirty="0"/>
          </a:p>
          <a:p>
            <a:pPr>
              <a:buNone/>
            </a:pPr>
            <a:r>
              <a:rPr kumimoji="1" lang="ja-JP" altLang="en-US" sz="3200" dirty="0"/>
              <a:t>　・達成率のチェック、</a:t>
            </a:r>
            <a:r>
              <a:rPr kumimoji="1" lang="en-US" altLang="ja-JP" sz="3200" dirty="0"/>
              <a:t>PDCA</a:t>
            </a:r>
          </a:p>
          <a:p>
            <a:pPr>
              <a:buNone/>
            </a:pP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289901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4000" dirty="0"/>
              <a:t>経済産業省が言う</a:t>
            </a:r>
            <a:r>
              <a:rPr lang="en-US" altLang="ja-JP" sz="4000" dirty="0"/>
              <a:t>DX</a:t>
            </a:r>
            <a:r>
              <a:rPr lang="ja-JP" altLang="en-US" sz="4000" dirty="0"/>
              <a:t>とは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4261" y="1830524"/>
            <a:ext cx="7859216" cy="41187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ja-JP" altLang="en-US" b="0" i="0" dirty="0">
                <a:solidFill>
                  <a:srgbClr val="333333"/>
                </a:solidFill>
                <a:effectLst/>
                <a:latin typeface="Noto Sans Japanese"/>
              </a:rPr>
              <a:t>企業がビジネス環境の激しい変化に対応し、データとデジタル技術を活用して、顧客や社会のニーズを基に、製品やサービス、ビジネスモデルを変革するとともに、業務そのものや、組織、プロセス、企業文化・風土を変革し、競争上の優位性を確立すること。</a:t>
            </a:r>
            <a:endParaRPr lang="en-US" altLang="ja-JP" b="0" i="0" dirty="0">
              <a:solidFill>
                <a:srgbClr val="333333"/>
              </a:solidFill>
              <a:effectLst/>
              <a:latin typeface="Noto Sans Japanese"/>
            </a:endParaRPr>
          </a:p>
          <a:p>
            <a:pPr marL="0" indent="0">
              <a:buNone/>
            </a:pPr>
            <a:endParaRPr kumimoji="1" lang="en-US" altLang="ja-JP" dirty="0">
              <a:solidFill>
                <a:srgbClr val="333333"/>
              </a:solidFill>
              <a:latin typeface="Noto Sans Japanese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。。。。と定義されてます。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ja-JP" sz="4000" dirty="0"/>
              <a:t>DX</a:t>
            </a:r>
            <a:r>
              <a:rPr lang="ja-JP" altLang="en-US" sz="4000" dirty="0"/>
              <a:t>とは、第３段階目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4261" y="1830524"/>
            <a:ext cx="7859216" cy="4118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800" b="0" i="0" dirty="0">
                <a:solidFill>
                  <a:srgbClr val="333333"/>
                </a:solidFill>
                <a:effectLst/>
                <a:latin typeface="Noto Sans Japanese"/>
              </a:rPr>
              <a:t>・第一段階は「デジタイゼーション」</a:t>
            </a:r>
            <a:endParaRPr lang="en-US" altLang="ja-JP" sz="2800" b="0" i="0" dirty="0">
              <a:solidFill>
                <a:srgbClr val="333333"/>
              </a:solidFill>
              <a:effectLst/>
              <a:latin typeface="Noto Sans Japanese"/>
            </a:endParaRPr>
          </a:p>
          <a:p>
            <a:pPr marL="0" indent="0">
              <a:buNone/>
            </a:pPr>
            <a:r>
              <a:rPr lang="ja-JP" altLang="en-US" sz="2800" b="0" i="0" dirty="0">
                <a:solidFill>
                  <a:srgbClr val="333333"/>
                </a:solidFill>
                <a:effectLst/>
                <a:latin typeface="Noto Sans Japanese"/>
              </a:rPr>
              <a:t>　</a:t>
            </a:r>
            <a:r>
              <a:rPr lang="ja-JP" altLang="en-US" sz="2800" dirty="0">
                <a:solidFill>
                  <a:srgbClr val="333333"/>
                </a:solidFill>
                <a:latin typeface="Noto Sans Japanese"/>
              </a:rPr>
              <a:t> 　⇒ デジタル化</a:t>
            </a:r>
            <a:endParaRPr lang="en-US" altLang="ja-JP" sz="2800" dirty="0">
              <a:solidFill>
                <a:srgbClr val="333333"/>
              </a:solidFill>
              <a:latin typeface="Noto Sans Japanese"/>
            </a:endParaRPr>
          </a:p>
          <a:p>
            <a:pPr marL="0" indent="0">
              <a:buNone/>
            </a:pPr>
            <a:r>
              <a:rPr lang="ja-JP" altLang="en-US" sz="2800" b="0" i="0" dirty="0">
                <a:solidFill>
                  <a:srgbClr val="333333"/>
                </a:solidFill>
                <a:effectLst/>
                <a:latin typeface="Noto Sans Japanese"/>
              </a:rPr>
              <a:t>・第二段階は「デジタライゼーション」</a:t>
            </a:r>
          </a:p>
          <a:p>
            <a:pPr marL="0" indent="0">
              <a:buNone/>
            </a:pPr>
            <a:r>
              <a:rPr lang="ja-JP" altLang="en-US" sz="2800" b="0" i="0" dirty="0">
                <a:solidFill>
                  <a:srgbClr val="333333"/>
                </a:solidFill>
                <a:effectLst/>
                <a:latin typeface="Noto Sans Japanese"/>
              </a:rPr>
              <a:t>　</a:t>
            </a:r>
            <a:r>
              <a:rPr lang="ja-JP" altLang="en-US" sz="2800" dirty="0">
                <a:solidFill>
                  <a:srgbClr val="333333"/>
                </a:solidFill>
                <a:latin typeface="Noto Sans Japanese"/>
              </a:rPr>
              <a:t> 　⇒ </a:t>
            </a:r>
            <a:r>
              <a:rPr lang="en-US" altLang="ja-JP" sz="2800" dirty="0">
                <a:solidFill>
                  <a:srgbClr val="333333"/>
                </a:solidFill>
                <a:latin typeface="Noto Sans Japanese"/>
              </a:rPr>
              <a:t>IT</a:t>
            </a:r>
            <a:r>
              <a:rPr lang="ja-JP" altLang="en-US" sz="2800" dirty="0">
                <a:solidFill>
                  <a:srgbClr val="333333"/>
                </a:solidFill>
                <a:latin typeface="Noto Sans Japanese"/>
              </a:rPr>
              <a:t>化</a:t>
            </a:r>
            <a:endParaRPr lang="en-US" altLang="ja-JP" sz="2800" dirty="0">
              <a:solidFill>
                <a:srgbClr val="333333"/>
              </a:solidFill>
              <a:latin typeface="Noto Sans Japanese"/>
            </a:endParaRPr>
          </a:p>
          <a:p>
            <a:pPr marL="0" indent="0">
              <a:buNone/>
            </a:pPr>
            <a:r>
              <a:rPr lang="ja-JP" altLang="en-US" sz="2800" b="0" i="0" dirty="0">
                <a:solidFill>
                  <a:srgbClr val="333333"/>
                </a:solidFill>
                <a:effectLst/>
                <a:latin typeface="Noto Sans Japanese"/>
              </a:rPr>
              <a:t>・第三段階が「デジタルトランスフォーメーション」</a:t>
            </a:r>
            <a:endParaRPr lang="en-US" altLang="ja-JP" sz="2800" b="0" i="0" dirty="0">
              <a:solidFill>
                <a:srgbClr val="333333"/>
              </a:solidFill>
              <a:effectLst/>
              <a:latin typeface="Noto Sans Japanese"/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rgbClr val="333333"/>
                </a:solidFill>
                <a:latin typeface="Noto Sans Japanese"/>
              </a:rPr>
              <a:t>　　 ⇒ デジタル革新 </a:t>
            </a:r>
            <a:endParaRPr lang="en-US" altLang="ja-JP" sz="2800" dirty="0">
              <a:solidFill>
                <a:srgbClr val="333333"/>
              </a:solidFill>
              <a:latin typeface="Noto Sans Japanese"/>
            </a:endParaRPr>
          </a:p>
          <a:p>
            <a:pPr marL="0" indent="0">
              <a:buNone/>
            </a:pPr>
            <a:endParaRPr kumimoji="1" lang="en-US" altLang="ja-JP" sz="2800" dirty="0">
              <a:solidFill>
                <a:srgbClr val="333333"/>
              </a:solidFill>
              <a:latin typeface="Noto Sans Japanese"/>
            </a:endParaRPr>
          </a:p>
          <a:p>
            <a:pPr marL="0" indent="0">
              <a:buNone/>
            </a:pPr>
            <a:r>
              <a:rPr lang="ja-JP" altLang="en-US" sz="2800" dirty="0">
                <a:solidFill>
                  <a:srgbClr val="333333"/>
                </a:solidFill>
                <a:latin typeface="Noto Sans Japanese"/>
              </a:rPr>
              <a:t>第一段階と第二段階は経験済です。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7407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① デジタイゼーション（その１）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5717" y="1417638"/>
            <a:ext cx="807524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/>
              <a:t>デジタル化：アナログからデジタルへ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哀愁のアナログ機器たち</a:t>
            </a:r>
            <a:endParaRPr lang="en-US" altLang="ja-JP" dirty="0"/>
          </a:p>
        </p:txBody>
      </p:sp>
      <p:pic>
        <p:nvPicPr>
          <p:cNvPr id="1026" name="Picture 2" descr="ソニーやオーディオテクニカ レコード復権、響く新アナログの調べ：日経ビジネス電子版">
            <a:extLst>
              <a:ext uri="{FF2B5EF4-FFF2-40B4-BE49-F238E27FC236}">
                <a16:creationId xmlns:a16="http://schemas.microsoft.com/office/drawing/2014/main" id="{9CD44887-3CD8-B0C8-88D6-EFD0B5934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133" y="2852936"/>
            <a:ext cx="4034681" cy="2269508"/>
          </a:xfrm>
          <a:prstGeom prst="rect">
            <a:avLst/>
          </a:prstGeom>
          <a:noFill/>
          <a:ln w="158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C122FF1-6286-ABF0-980C-B8CEA3FDDE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372" y="2852936"/>
            <a:ext cx="3744416" cy="226950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① デジタイゼーション（その２）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4380" y="1700808"/>
            <a:ext cx="8075240" cy="38835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ja-JP" altLang="en-US" dirty="0"/>
              <a:t>デジタル化の要因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・半導体の量産化と大容量化（</a:t>
            </a:r>
            <a:r>
              <a:rPr lang="en-US" altLang="ja-JP" dirty="0"/>
              <a:t>KB,MB,GB,TB</a:t>
            </a:r>
            <a:r>
              <a:rPr lang="ja-JP" altLang="en-US" dirty="0"/>
              <a:t>）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　⇒ デジタルにした方がコストが安い</a:t>
            </a:r>
            <a:endParaRPr kumimoji="1" lang="en-US" altLang="ja-JP" dirty="0"/>
          </a:p>
          <a:p>
            <a:pPr>
              <a:buNone/>
            </a:pPr>
            <a:endParaRPr lang="en-US" altLang="ja-JP" dirty="0"/>
          </a:p>
          <a:p>
            <a:pPr>
              <a:buNone/>
            </a:pPr>
            <a:r>
              <a:rPr lang="ja-JP" altLang="en-US" dirty="0"/>
              <a:t>デジタル化した利点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・ 経年劣化がない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・ 複製が容易で、コピー劣化がない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・バックアップが取れる </a:t>
            </a:r>
          </a:p>
        </p:txBody>
      </p:sp>
    </p:spTree>
    <p:extLst>
      <p:ext uri="{BB962C8B-B14F-4D97-AF65-F5344CB8AC3E}">
        <p14:creationId xmlns:p14="http://schemas.microsoft.com/office/powerpoint/2010/main" val="2777874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① デジタイゼーション（その３）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4380" y="1700808"/>
            <a:ext cx="8075240" cy="41044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sz="2800" dirty="0"/>
              <a:t>例：ワープロは便利</a:t>
            </a:r>
            <a:endParaRPr kumimoji="1" lang="en-US" altLang="ja-JP" sz="2800" dirty="0"/>
          </a:p>
          <a:p>
            <a:pPr>
              <a:buNone/>
            </a:pPr>
            <a:endParaRPr kumimoji="1" lang="en-US" altLang="ja-JP" sz="2800" dirty="0"/>
          </a:p>
          <a:p>
            <a:pPr>
              <a:buNone/>
            </a:pPr>
            <a:r>
              <a:rPr kumimoji="1" lang="ja-JP" altLang="en-US" sz="2800" dirty="0"/>
              <a:t>　・きれいな書類が何部でも印刷できる（</a:t>
            </a:r>
            <a:r>
              <a:rPr kumimoji="1" lang="en-US" altLang="ja-JP" sz="2800" dirty="0"/>
              <a:t>DTP</a:t>
            </a:r>
            <a:r>
              <a:rPr kumimoji="1" lang="ja-JP" altLang="en-US" sz="2800" dirty="0"/>
              <a:t>）。</a:t>
            </a:r>
            <a:endParaRPr kumimoji="1" lang="en-US" altLang="ja-JP" sz="2800" dirty="0"/>
          </a:p>
          <a:p>
            <a:pPr>
              <a:buNone/>
            </a:pPr>
            <a:r>
              <a:rPr kumimoji="1" lang="ja-JP" altLang="en-US" sz="2800" dirty="0"/>
              <a:t>　・最終成果物は紙でしたが、データで</a:t>
            </a:r>
            <a:r>
              <a:rPr lang="ja-JP" altLang="en-US" sz="2800" dirty="0"/>
              <a:t>保存</a:t>
            </a:r>
            <a:r>
              <a:rPr kumimoji="1" lang="ja-JP" altLang="en-US" sz="2800" dirty="0"/>
              <a:t>。</a:t>
            </a:r>
            <a:endParaRPr kumimoji="1" lang="en-US" altLang="ja-JP" sz="2800" dirty="0"/>
          </a:p>
          <a:p>
            <a:pPr>
              <a:buNone/>
            </a:pPr>
            <a:r>
              <a:rPr kumimoji="1" lang="ja-JP" altLang="en-US" sz="2800" dirty="0"/>
              <a:t>　・一度作成した文書を元に再利用できる。</a:t>
            </a:r>
            <a:endParaRPr kumimoji="1" lang="en-US" altLang="ja-JP" sz="2800" dirty="0"/>
          </a:p>
          <a:p>
            <a:pPr>
              <a:buNone/>
            </a:pPr>
            <a:r>
              <a:rPr kumimoji="1" lang="ja-JP" altLang="en-US" sz="2800" dirty="0"/>
              <a:t>　・ドキュメントをメールで送ることも。</a:t>
            </a:r>
            <a:endParaRPr kumimoji="1" lang="en-US" altLang="ja-JP" sz="2800" dirty="0"/>
          </a:p>
          <a:p>
            <a:pPr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3280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① デジタイゼーション（その４）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34380" y="1700808"/>
            <a:ext cx="8075240" cy="388357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ja-JP" altLang="en-US" dirty="0"/>
              <a:t>例：会議のやり方</a:t>
            </a:r>
            <a:endParaRPr kumimoji="1" lang="en-US" altLang="ja-JP" dirty="0"/>
          </a:p>
          <a:p>
            <a:pPr>
              <a:buNone/>
            </a:pP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　・ワープロを使って参加者全員に資料を配布。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　・会議室を押さえるには予約表を共有。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　・会議を行いながら議事録作成。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　・会議終了後は、責任者の押印後にコピー。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　・紙ではなく</a:t>
            </a:r>
            <a:r>
              <a:rPr kumimoji="1" lang="en-US" altLang="ja-JP" dirty="0"/>
              <a:t>PDF</a:t>
            </a:r>
            <a:r>
              <a:rPr kumimoji="1" lang="ja-JP" altLang="en-US" dirty="0"/>
              <a:t>（ファイル）でメールで送るなど。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359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②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デジタライゼーション（その１）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00809"/>
            <a:ext cx="8075240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/>
              <a:t>デジタル化により、新たな価値を作り出します。</a:t>
            </a:r>
            <a:endParaRPr kumimoji="1" lang="en-US" altLang="ja-JP" dirty="0"/>
          </a:p>
          <a:p>
            <a:pPr>
              <a:buNone/>
            </a:pPr>
            <a:r>
              <a:rPr kumimoji="1" lang="en-US" altLang="ja-JP" dirty="0"/>
              <a:t>IT</a:t>
            </a:r>
            <a:r>
              <a:rPr kumimoji="1" lang="ja-JP" altLang="en-US" dirty="0"/>
              <a:t>化：業務の新しいやり方や定型化が促進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　　⇒ システム、システム化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　⇒ </a:t>
            </a:r>
            <a:r>
              <a:rPr kumimoji="1" lang="ja-JP" altLang="en-US" dirty="0"/>
              <a:t>俗人化が排除</a:t>
            </a:r>
            <a:endParaRPr kumimoji="1" lang="en-US" altLang="ja-JP" dirty="0"/>
          </a:p>
          <a:p>
            <a:pPr>
              <a:buNone/>
            </a:pPr>
            <a:r>
              <a:rPr lang="en-US" altLang="ja-JP" dirty="0"/>
              <a:t>Web</a:t>
            </a:r>
            <a:r>
              <a:rPr lang="ja-JP" altLang="en-US" dirty="0"/>
              <a:t>化：様々なコミュニケーションの方法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　　⇒ グループウェア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　　⇒ わからないことは</a:t>
            </a:r>
            <a:r>
              <a:rPr lang="en-US" altLang="ja-JP" dirty="0"/>
              <a:t>Web</a:t>
            </a:r>
            <a:r>
              <a:rPr lang="ja-JP" altLang="en-US" dirty="0"/>
              <a:t>で検索（</a:t>
            </a:r>
            <a:r>
              <a:rPr lang="en-US" altLang="ja-JP" dirty="0" err="1"/>
              <a:t>ggrks</a:t>
            </a:r>
            <a:r>
              <a:rPr lang="ja-JP" altLang="en-US" dirty="0"/>
              <a:t>）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83587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dirty="0">
                <a:solidFill>
                  <a:srgbClr val="333333"/>
                </a:solidFill>
                <a:latin typeface="Noto Sans Japanese"/>
              </a:rPr>
              <a:t>②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デジタライゼーション（その</a:t>
            </a:r>
            <a:r>
              <a:rPr lang="en-US" altLang="ja-JP" sz="4400" b="0" i="0" dirty="0">
                <a:solidFill>
                  <a:srgbClr val="333333"/>
                </a:solidFill>
                <a:effectLst/>
                <a:latin typeface="Noto Sans Japanese"/>
              </a:rPr>
              <a:t>2</a:t>
            </a:r>
            <a:r>
              <a:rPr lang="ja-JP" altLang="en-US" sz="4400" b="0" i="0" dirty="0">
                <a:solidFill>
                  <a:srgbClr val="333333"/>
                </a:solidFill>
                <a:effectLst/>
                <a:latin typeface="Noto Sans Japanese"/>
              </a:rPr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00809"/>
            <a:ext cx="8075240" cy="41764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kumimoji="1" lang="ja-JP" altLang="en-US" dirty="0"/>
              <a:t>様々な</a:t>
            </a:r>
            <a:r>
              <a:rPr kumimoji="1" lang="en-US" altLang="ja-JP" dirty="0"/>
              <a:t>IT</a:t>
            </a:r>
            <a:r>
              <a:rPr kumimoji="1" lang="ja-JP" altLang="en-US" dirty="0"/>
              <a:t>環境が、新たな価値を生み出します。</a:t>
            </a:r>
            <a:endParaRPr kumimoji="1" lang="en-US" altLang="ja-JP" dirty="0"/>
          </a:p>
          <a:p>
            <a:pPr>
              <a:buNone/>
            </a:pPr>
            <a:r>
              <a:rPr lang="ja-JP" altLang="en-US" dirty="0"/>
              <a:t>要因としては：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・インターネット</a:t>
            </a:r>
            <a:endParaRPr lang="en-US" altLang="ja-JP" dirty="0"/>
          </a:p>
          <a:p>
            <a:pPr>
              <a:buNone/>
            </a:pPr>
            <a:r>
              <a:rPr lang="ja-JP" altLang="en-US" dirty="0"/>
              <a:t>　⇒ </a:t>
            </a:r>
            <a:r>
              <a:rPr lang="en-US" altLang="ja-JP" dirty="0"/>
              <a:t>EC</a:t>
            </a:r>
            <a:r>
              <a:rPr lang="ja-JP" altLang="en-US" dirty="0"/>
              <a:t>サイトで新たな販売チャネル</a:t>
            </a:r>
            <a:endParaRPr lang="en-US" altLang="ja-JP" dirty="0"/>
          </a:p>
          <a:p>
            <a:pPr>
              <a:buNone/>
            </a:pPr>
            <a:r>
              <a:rPr kumimoji="1" lang="ja-JP" altLang="en-US" dirty="0"/>
              <a:t>・グループウェア、チャットツール</a:t>
            </a:r>
            <a:endParaRPr kumimoji="1" lang="en-US" altLang="ja-JP" dirty="0"/>
          </a:p>
          <a:p>
            <a:pPr>
              <a:buNone/>
            </a:pPr>
            <a:r>
              <a:rPr kumimoji="1" lang="ja-JP" altLang="en-US" dirty="0"/>
              <a:t>　</a:t>
            </a:r>
            <a:r>
              <a:rPr lang="ja-JP" altLang="en-US" dirty="0"/>
              <a:t>⇒ </a:t>
            </a:r>
            <a:r>
              <a:rPr lang="en-US" altLang="ja-JP" dirty="0"/>
              <a:t>LINE</a:t>
            </a:r>
            <a:r>
              <a:rPr lang="ja-JP" altLang="en-US" dirty="0"/>
              <a:t>を使ったユーザーサポート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39996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951</Words>
  <Application>Microsoft Office PowerPoint</Application>
  <PresentationFormat>画面に合わせる (4:3)</PresentationFormat>
  <Paragraphs>124</Paragraphs>
  <Slides>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3" baseType="lpstr">
      <vt:lpstr>Noto Sans Japanese</vt:lpstr>
      <vt:lpstr>YakuHanJP</vt:lpstr>
      <vt:lpstr>Arial</vt:lpstr>
      <vt:lpstr>Calibri</vt:lpstr>
      <vt:lpstr>Office テーマ</vt:lpstr>
      <vt:lpstr>ＤＸ（ディーエックス） デジタル・トランスフォーメーション </vt:lpstr>
      <vt:lpstr>経済産業省が言うDXとは</vt:lpstr>
      <vt:lpstr>DXとは、第３段階目</vt:lpstr>
      <vt:lpstr>① デジタイゼーション（その１）</vt:lpstr>
      <vt:lpstr>① デジタイゼーション（その２）</vt:lpstr>
      <vt:lpstr>① デジタイゼーション（その３）</vt:lpstr>
      <vt:lpstr>① デジタイゼーション（その４）</vt:lpstr>
      <vt:lpstr>②デジタライゼーション（その１）</vt:lpstr>
      <vt:lpstr>②デジタライゼーション（その2）</vt:lpstr>
      <vt:lpstr>②デジタライゼーション（その3）</vt:lpstr>
      <vt:lpstr>②デジタライゼーション（その4）</vt:lpstr>
      <vt:lpstr>③ DX （その１）</vt:lpstr>
      <vt:lpstr>③ DX（その2）</vt:lpstr>
      <vt:lpstr>③ DX（その3）</vt:lpstr>
      <vt:lpstr>③ DX（その4）</vt:lpstr>
      <vt:lpstr>③ DX（その5）</vt:lpstr>
      <vt:lpstr>③ DX（その6）</vt:lpstr>
      <vt:lpstr>③ DX（その7）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ＩＴを駆使し業界に先進的な 新しいサービスを提供します</dc:title>
  <dc:creator>zhiga048</dc:creator>
  <cp:lastModifiedBy>ALTANA（田中宏佳）</cp:lastModifiedBy>
  <cp:revision>37</cp:revision>
  <dcterms:created xsi:type="dcterms:W3CDTF">2013-10-24T16:07:43Z</dcterms:created>
  <dcterms:modified xsi:type="dcterms:W3CDTF">2023-02-03T01:08:35Z</dcterms:modified>
</cp:coreProperties>
</file>