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79" r:id="rId2"/>
    <p:sldId id="258" r:id="rId3"/>
    <p:sldId id="519" r:id="rId4"/>
    <p:sldId id="514" r:id="rId5"/>
    <p:sldId id="515" r:id="rId6"/>
    <p:sldId id="516" r:id="rId7"/>
    <p:sldId id="517" r:id="rId8"/>
    <p:sldId id="520" r:id="rId9"/>
    <p:sldId id="518" r:id="rId10"/>
    <p:sldId id="521"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C05E0-DF88-42E7-AD29-52FFC759EDDC}" type="datetimeFigureOut">
              <a:rPr kumimoji="1" lang="ja-JP" altLang="en-US" smtClean="0"/>
              <a:t>2023/2/5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B400A-3E5F-46B4-B963-5B8A38948BFE}" type="slidenum">
              <a:rPr kumimoji="1" lang="ja-JP" altLang="en-US" smtClean="0"/>
              <a:t>‹#›</a:t>
            </a:fld>
            <a:endParaRPr kumimoji="1" lang="ja-JP" altLang="en-US"/>
          </a:p>
        </p:txBody>
      </p:sp>
    </p:spTree>
    <p:extLst>
      <p:ext uri="{BB962C8B-B14F-4D97-AF65-F5344CB8AC3E}">
        <p14:creationId xmlns:p14="http://schemas.microsoft.com/office/powerpoint/2010/main" val="16821265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ja-JP" dirty="0"/>
              <a:t>「</a:t>
            </a:r>
            <a:r>
              <a:rPr lang="en-US" altLang="ja-JP" dirty="0"/>
              <a:t>ECO</a:t>
            </a:r>
            <a:r>
              <a:rPr lang="ja-JP" altLang="ja-JP" dirty="0"/>
              <a:t>マスター」は</a:t>
            </a:r>
            <a:r>
              <a:rPr lang="en-US" altLang="ja-JP" dirty="0"/>
              <a:t>HHC</a:t>
            </a:r>
            <a:r>
              <a:rPr lang="ja-JP" altLang="ja-JP" dirty="0"/>
              <a:t>が長年の経験と最新技術をつぎ込んで開発した業界初のスマートフォン対応型の次世代点検ツールです。</a:t>
            </a:r>
          </a:p>
          <a:p>
            <a:r>
              <a:rPr lang="ja-JP" altLang="ja-JP" dirty="0"/>
              <a:t>これまでの点検スタイルを一変するような斬新な機能が満載されており、単に点検した結果を入力するような単機能の入力機器とは異なっています。</a:t>
            </a:r>
            <a:r>
              <a:rPr lang="en-US" altLang="ja-JP" dirty="0"/>
              <a:t>ECO</a:t>
            </a:r>
            <a:r>
              <a:rPr lang="ja-JP" altLang="ja-JP" dirty="0"/>
              <a:t>マスターは管理士や清掃員が現場で行うさまざまな業務（スケジュール管理、業務手配、ナビ、</a:t>
            </a:r>
            <a:r>
              <a:rPr lang="en-US" altLang="ja-JP" dirty="0"/>
              <a:t>web</a:t>
            </a:r>
            <a:r>
              <a:rPr lang="ja-JP" altLang="ja-JP" dirty="0"/>
              <a:t>検索、機器販売）などを全面的にサポートする浄化槽維持管理のモバイルアシスタントを実現できました。</a:t>
            </a:r>
            <a:endParaRPr lang="en-US" altLang="ja-JP" dirty="0"/>
          </a:p>
          <a:p>
            <a:endParaRPr lang="ja-JP" altLang="ja-JP" dirty="0"/>
          </a:p>
          <a:p>
            <a:r>
              <a:rPr lang="en-US" altLang="ja-JP" dirty="0"/>
              <a:t>ECO</a:t>
            </a:r>
            <a:r>
              <a:rPr lang="ja-JP" altLang="ja-JP" dirty="0"/>
              <a:t>マスターの特徴の一つはスマホの進歩に伴って機能がどんどん追加されていくことです。</a:t>
            </a:r>
            <a:r>
              <a:rPr lang="ja-JP" altLang="en-US" dirty="0"/>
              <a:t>今</a:t>
            </a:r>
            <a:r>
              <a:rPr lang="ja-JP" altLang="ja-JP" dirty="0"/>
              <a:t>では電話、地図、ナビ、写真、動画、音声入力、お知らせ、カレンダーなどの機能が</a:t>
            </a:r>
            <a:r>
              <a:rPr lang="en-US" altLang="ja-JP" dirty="0"/>
              <a:t>ECO</a:t>
            </a:r>
            <a:r>
              <a:rPr lang="ja-JP" altLang="ja-JP" dirty="0"/>
              <a:t>マスターとスマホ間で連携し使用することができるようになっています。今後もスマホの多機能性をシステムに取り組みながら利用者の使い勝手を順次拡大していく予定です。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E4079AC-0496-4DA5-AF87-8DB164A55588}" type="slidenum">
              <a:rPr kumimoji="1" lang="ja-JP" altLang="en-US" smtClean="0"/>
              <a:t>1</a:t>
            </a:fld>
            <a:endParaRPr kumimoji="1" lang="ja-JP" altLang="en-US"/>
          </a:p>
        </p:txBody>
      </p:sp>
    </p:spTree>
    <p:extLst>
      <p:ext uri="{BB962C8B-B14F-4D97-AF65-F5344CB8AC3E}">
        <p14:creationId xmlns:p14="http://schemas.microsoft.com/office/powerpoint/2010/main" val="232610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はじめて、情報端末が浄化槽の現場に導入され始めたのは約</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年前だったと</a:t>
            </a:r>
            <a:r>
              <a:rPr kumimoji="1" lang="ja-JP" altLang="en-US" sz="1200" kern="1200" dirty="0">
                <a:solidFill>
                  <a:schemeClr val="tx1"/>
                </a:solidFill>
                <a:effectLst/>
                <a:latin typeface="+mn-lt"/>
                <a:ea typeface="+mn-ea"/>
                <a:cs typeface="+mn-cs"/>
              </a:rPr>
              <a:t>思います</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そのころはハンディターミナルと言われる専用機器を使って簡易的な記録票の</a:t>
            </a:r>
            <a:r>
              <a:rPr kumimoji="1" lang="ja-JP" altLang="en-US" sz="1200" kern="1200" dirty="0">
                <a:solidFill>
                  <a:schemeClr val="tx1"/>
                </a:solidFill>
                <a:effectLst/>
                <a:latin typeface="+mn-lt"/>
                <a:ea typeface="+mn-ea"/>
                <a:cs typeface="+mn-cs"/>
              </a:rPr>
              <a:t>印刷</a:t>
            </a:r>
            <a:r>
              <a:rPr kumimoji="1" lang="ja-JP" altLang="ja-JP" sz="1200" kern="1200" dirty="0">
                <a:solidFill>
                  <a:schemeClr val="tx1"/>
                </a:solidFill>
                <a:effectLst/>
                <a:latin typeface="+mn-lt"/>
                <a:ea typeface="+mn-ea"/>
                <a:cs typeface="+mn-cs"/>
              </a:rPr>
              <a:t>と売掛管理を行っていました。</a:t>
            </a:r>
          </a:p>
          <a:p>
            <a:r>
              <a:rPr kumimoji="1" lang="ja-JP" altLang="ja-JP" sz="1200" kern="1200" dirty="0">
                <a:solidFill>
                  <a:schemeClr val="tx1"/>
                </a:solidFill>
                <a:effectLst/>
                <a:latin typeface="+mn-lt"/>
                <a:ea typeface="+mn-ea"/>
                <a:cs typeface="+mn-cs"/>
              </a:rPr>
              <a:t>現在では、タブレットやスマートフォンなど汎用</a:t>
            </a:r>
            <a:r>
              <a:rPr kumimoji="1" lang="ja-JP" altLang="en-US" sz="1200" kern="1200" dirty="0">
                <a:solidFill>
                  <a:schemeClr val="tx1"/>
                </a:solidFill>
                <a:effectLst/>
                <a:latin typeface="+mn-lt"/>
                <a:ea typeface="+mn-ea"/>
                <a:cs typeface="+mn-cs"/>
              </a:rPr>
              <a:t>性</a:t>
            </a:r>
            <a:r>
              <a:rPr kumimoji="1" lang="ja-JP" altLang="ja-JP" sz="1200" kern="1200" dirty="0">
                <a:solidFill>
                  <a:schemeClr val="tx1"/>
                </a:solidFill>
                <a:effectLst/>
                <a:latin typeface="+mn-lt"/>
                <a:ea typeface="+mn-ea"/>
                <a:cs typeface="+mn-cs"/>
              </a:rPr>
              <a:t>の高い機器を活用することが可能となってきました。</a:t>
            </a:r>
          </a:p>
          <a:p>
            <a:r>
              <a:rPr kumimoji="1" lang="ja-JP" altLang="ja-JP" sz="1200" kern="1200" dirty="0">
                <a:solidFill>
                  <a:schemeClr val="tx1"/>
                </a:solidFill>
                <a:effectLst/>
                <a:latin typeface="+mn-lt"/>
                <a:ea typeface="+mn-ea"/>
                <a:cs typeface="+mn-cs"/>
              </a:rPr>
              <a:t>ですが、現場で利用されるシステムは</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年前とほとんど変わらず、いまでも記録票を印刷して売掛管理を行うのが一般的となっています。</a:t>
            </a:r>
          </a:p>
          <a:p>
            <a:r>
              <a:rPr kumimoji="1" lang="ja-JP" altLang="ja-JP" sz="1200" kern="1200" dirty="0">
                <a:solidFill>
                  <a:schemeClr val="tx1"/>
                </a:solidFill>
                <a:effectLst/>
                <a:latin typeface="+mn-lt"/>
                <a:ea typeface="+mn-ea"/>
                <a:cs typeface="+mn-cs"/>
              </a:rPr>
              <a:t>つまり、ハードウェアが高度な発展をとげているのに対して、その上で活用するシステムは導入当初とほとんど変わらない作業しかさせていないということです。</a:t>
            </a:r>
          </a:p>
          <a:p>
            <a:r>
              <a:rPr kumimoji="1" lang="ja-JP" altLang="ja-JP" sz="1200" kern="1200" dirty="0">
                <a:solidFill>
                  <a:schemeClr val="tx1"/>
                </a:solidFill>
                <a:effectLst/>
                <a:latin typeface="+mn-lt"/>
                <a:ea typeface="+mn-ea"/>
                <a:cs typeface="+mn-cs"/>
              </a:rPr>
              <a:t>本来、もっと活用する方法があるのではないかと思うことが多々あります。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E4079AC-0496-4DA5-AF87-8DB164A55588}" type="slidenum">
              <a:rPr kumimoji="1" lang="ja-JP" altLang="en-US" smtClean="0"/>
              <a:t>2</a:t>
            </a:fld>
            <a:endParaRPr kumimoji="1" lang="ja-JP" altLang="en-US"/>
          </a:p>
        </p:txBody>
      </p:sp>
    </p:spTree>
    <p:extLst>
      <p:ext uri="{BB962C8B-B14F-4D97-AF65-F5344CB8AC3E}">
        <p14:creationId xmlns:p14="http://schemas.microsoft.com/office/powerpoint/2010/main" val="2255909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はじめて、情報端末が浄化槽の現場に導入され始めたのは約</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年前だったと</a:t>
            </a:r>
            <a:r>
              <a:rPr kumimoji="1" lang="ja-JP" altLang="en-US" sz="1200" kern="1200" dirty="0">
                <a:solidFill>
                  <a:schemeClr val="tx1"/>
                </a:solidFill>
                <a:effectLst/>
                <a:latin typeface="+mn-lt"/>
                <a:ea typeface="+mn-ea"/>
                <a:cs typeface="+mn-cs"/>
              </a:rPr>
              <a:t>思います</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そのころはハンディターミナルと言われる専用機器を使って簡易的な記録票の</a:t>
            </a:r>
            <a:r>
              <a:rPr kumimoji="1" lang="ja-JP" altLang="en-US" sz="1200" kern="1200" dirty="0">
                <a:solidFill>
                  <a:schemeClr val="tx1"/>
                </a:solidFill>
                <a:effectLst/>
                <a:latin typeface="+mn-lt"/>
                <a:ea typeface="+mn-ea"/>
                <a:cs typeface="+mn-cs"/>
              </a:rPr>
              <a:t>印刷</a:t>
            </a:r>
            <a:r>
              <a:rPr kumimoji="1" lang="ja-JP" altLang="ja-JP" sz="1200" kern="1200" dirty="0">
                <a:solidFill>
                  <a:schemeClr val="tx1"/>
                </a:solidFill>
                <a:effectLst/>
                <a:latin typeface="+mn-lt"/>
                <a:ea typeface="+mn-ea"/>
                <a:cs typeface="+mn-cs"/>
              </a:rPr>
              <a:t>と売掛管理を行っていました。</a:t>
            </a:r>
          </a:p>
          <a:p>
            <a:r>
              <a:rPr kumimoji="1" lang="ja-JP" altLang="ja-JP" sz="1200" kern="1200" dirty="0">
                <a:solidFill>
                  <a:schemeClr val="tx1"/>
                </a:solidFill>
                <a:effectLst/>
                <a:latin typeface="+mn-lt"/>
                <a:ea typeface="+mn-ea"/>
                <a:cs typeface="+mn-cs"/>
              </a:rPr>
              <a:t>現在では、タブレットやスマートフォンなど汎用</a:t>
            </a:r>
            <a:r>
              <a:rPr kumimoji="1" lang="ja-JP" altLang="en-US" sz="1200" kern="1200" dirty="0">
                <a:solidFill>
                  <a:schemeClr val="tx1"/>
                </a:solidFill>
                <a:effectLst/>
                <a:latin typeface="+mn-lt"/>
                <a:ea typeface="+mn-ea"/>
                <a:cs typeface="+mn-cs"/>
              </a:rPr>
              <a:t>性</a:t>
            </a:r>
            <a:r>
              <a:rPr kumimoji="1" lang="ja-JP" altLang="ja-JP" sz="1200" kern="1200" dirty="0">
                <a:solidFill>
                  <a:schemeClr val="tx1"/>
                </a:solidFill>
                <a:effectLst/>
                <a:latin typeface="+mn-lt"/>
                <a:ea typeface="+mn-ea"/>
                <a:cs typeface="+mn-cs"/>
              </a:rPr>
              <a:t>の高い機器を活用することが可能となってきました。</a:t>
            </a:r>
          </a:p>
          <a:p>
            <a:r>
              <a:rPr kumimoji="1" lang="ja-JP" altLang="ja-JP" sz="1200" kern="1200" dirty="0">
                <a:solidFill>
                  <a:schemeClr val="tx1"/>
                </a:solidFill>
                <a:effectLst/>
                <a:latin typeface="+mn-lt"/>
                <a:ea typeface="+mn-ea"/>
                <a:cs typeface="+mn-cs"/>
              </a:rPr>
              <a:t>ですが、現場で利用されるシステムは</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年前とほとんど変わらず、いまでも記録票を印刷して売掛管理を行うのが一般的となっています。</a:t>
            </a:r>
          </a:p>
          <a:p>
            <a:r>
              <a:rPr kumimoji="1" lang="ja-JP" altLang="ja-JP" sz="1200" kern="1200" dirty="0">
                <a:solidFill>
                  <a:schemeClr val="tx1"/>
                </a:solidFill>
                <a:effectLst/>
                <a:latin typeface="+mn-lt"/>
                <a:ea typeface="+mn-ea"/>
                <a:cs typeface="+mn-cs"/>
              </a:rPr>
              <a:t>つまり、ハードウェアが高度な発展をとげているのに対して、その上で活用するシステムは導入当初とほとんど変わらない作業しかさせていないということです。</a:t>
            </a:r>
          </a:p>
          <a:p>
            <a:r>
              <a:rPr kumimoji="1" lang="ja-JP" altLang="ja-JP" sz="1200" kern="1200" dirty="0">
                <a:solidFill>
                  <a:schemeClr val="tx1"/>
                </a:solidFill>
                <a:effectLst/>
                <a:latin typeface="+mn-lt"/>
                <a:ea typeface="+mn-ea"/>
                <a:cs typeface="+mn-cs"/>
              </a:rPr>
              <a:t>本来、もっと活用する方法があるのではないかと思うことが多々あります。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E4079AC-0496-4DA5-AF87-8DB164A55588}" type="slidenum">
              <a:rPr kumimoji="1" lang="ja-JP" altLang="en-US" smtClean="0"/>
              <a:t>4</a:t>
            </a:fld>
            <a:endParaRPr kumimoji="1" lang="ja-JP" altLang="en-US"/>
          </a:p>
        </p:txBody>
      </p:sp>
    </p:spTree>
    <p:extLst>
      <p:ext uri="{BB962C8B-B14F-4D97-AF65-F5344CB8AC3E}">
        <p14:creationId xmlns:p14="http://schemas.microsoft.com/office/powerpoint/2010/main" val="1953340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はじめて、情報端末が浄化槽の現場に導入され始めたのは約</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年前だったと</a:t>
            </a:r>
            <a:r>
              <a:rPr kumimoji="1" lang="ja-JP" altLang="en-US" sz="1200" kern="1200" dirty="0">
                <a:solidFill>
                  <a:schemeClr val="tx1"/>
                </a:solidFill>
                <a:effectLst/>
                <a:latin typeface="+mn-lt"/>
                <a:ea typeface="+mn-ea"/>
                <a:cs typeface="+mn-cs"/>
              </a:rPr>
              <a:t>思います</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そのころはハンディターミナルと言われる専用機器を使って簡易的な記録票の</a:t>
            </a:r>
            <a:r>
              <a:rPr kumimoji="1" lang="ja-JP" altLang="en-US" sz="1200" kern="1200" dirty="0">
                <a:solidFill>
                  <a:schemeClr val="tx1"/>
                </a:solidFill>
                <a:effectLst/>
                <a:latin typeface="+mn-lt"/>
                <a:ea typeface="+mn-ea"/>
                <a:cs typeface="+mn-cs"/>
              </a:rPr>
              <a:t>印刷</a:t>
            </a:r>
            <a:r>
              <a:rPr kumimoji="1" lang="ja-JP" altLang="ja-JP" sz="1200" kern="1200" dirty="0">
                <a:solidFill>
                  <a:schemeClr val="tx1"/>
                </a:solidFill>
                <a:effectLst/>
                <a:latin typeface="+mn-lt"/>
                <a:ea typeface="+mn-ea"/>
                <a:cs typeface="+mn-cs"/>
              </a:rPr>
              <a:t>と売掛管理を行っていました。</a:t>
            </a:r>
          </a:p>
          <a:p>
            <a:r>
              <a:rPr kumimoji="1" lang="ja-JP" altLang="ja-JP" sz="1200" kern="1200" dirty="0">
                <a:solidFill>
                  <a:schemeClr val="tx1"/>
                </a:solidFill>
                <a:effectLst/>
                <a:latin typeface="+mn-lt"/>
                <a:ea typeface="+mn-ea"/>
                <a:cs typeface="+mn-cs"/>
              </a:rPr>
              <a:t>現在では、タブレットやスマートフォンなど汎用</a:t>
            </a:r>
            <a:r>
              <a:rPr kumimoji="1" lang="ja-JP" altLang="en-US" sz="1200" kern="1200" dirty="0">
                <a:solidFill>
                  <a:schemeClr val="tx1"/>
                </a:solidFill>
                <a:effectLst/>
                <a:latin typeface="+mn-lt"/>
                <a:ea typeface="+mn-ea"/>
                <a:cs typeface="+mn-cs"/>
              </a:rPr>
              <a:t>性</a:t>
            </a:r>
            <a:r>
              <a:rPr kumimoji="1" lang="ja-JP" altLang="ja-JP" sz="1200" kern="1200" dirty="0">
                <a:solidFill>
                  <a:schemeClr val="tx1"/>
                </a:solidFill>
                <a:effectLst/>
                <a:latin typeface="+mn-lt"/>
                <a:ea typeface="+mn-ea"/>
                <a:cs typeface="+mn-cs"/>
              </a:rPr>
              <a:t>の高い機器を活用することが可能となってきました。</a:t>
            </a:r>
          </a:p>
          <a:p>
            <a:r>
              <a:rPr kumimoji="1" lang="ja-JP" altLang="ja-JP" sz="1200" kern="1200" dirty="0">
                <a:solidFill>
                  <a:schemeClr val="tx1"/>
                </a:solidFill>
                <a:effectLst/>
                <a:latin typeface="+mn-lt"/>
                <a:ea typeface="+mn-ea"/>
                <a:cs typeface="+mn-cs"/>
              </a:rPr>
              <a:t>ですが、現場で利用されるシステムは</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年前とほとんど変わらず、いまでも記録票を印刷して売掛管理を行うのが一般的となっています。</a:t>
            </a:r>
          </a:p>
          <a:p>
            <a:r>
              <a:rPr kumimoji="1" lang="ja-JP" altLang="ja-JP" sz="1200" kern="1200" dirty="0">
                <a:solidFill>
                  <a:schemeClr val="tx1"/>
                </a:solidFill>
                <a:effectLst/>
                <a:latin typeface="+mn-lt"/>
                <a:ea typeface="+mn-ea"/>
                <a:cs typeface="+mn-cs"/>
              </a:rPr>
              <a:t>つまり、ハードウェアが高度な発展をとげているのに対して、その上で活用するシステムは導入当初とほとんど変わらない作業しかさせていないということです。</a:t>
            </a:r>
          </a:p>
          <a:p>
            <a:r>
              <a:rPr kumimoji="1" lang="ja-JP" altLang="ja-JP" sz="1200" kern="1200" dirty="0">
                <a:solidFill>
                  <a:schemeClr val="tx1"/>
                </a:solidFill>
                <a:effectLst/>
                <a:latin typeface="+mn-lt"/>
                <a:ea typeface="+mn-ea"/>
                <a:cs typeface="+mn-cs"/>
              </a:rPr>
              <a:t>本来、もっと活用する方法があるのではないかと思うことが多々あります。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E4079AC-0496-4DA5-AF87-8DB164A55588}" type="slidenum">
              <a:rPr kumimoji="1" lang="ja-JP" altLang="en-US" smtClean="0"/>
              <a:t>5</a:t>
            </a:fld>
            <a:endParaRPr kumimoji="1" lang="ja-JP" altLang="en-US"/>
          </a:p>
        </p:txBody>
      </p:sp>
    </p:spTree>
    <p:extLst>
      <p:ext uri="{BB962C8B-B14F-4D97-AF65-F5344CB8AC3E}">
        <p14:creationId xmlns:p14="http://schemas.microsoft.com/office/powerpoint/2010/main" val="316677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はじめて、情報端末が浄化槽の現場に導入され始めたのは約</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年前だったと</a:t>
            </a:r>
            <a:r>
              <a:rPr kumimoji="1" lang="ja-JP" altLang="en-US" sz="1200" kern="1200" dirty="0">
                <a:solidFill>
                  <a:schemeClr val="tx1"/>
                </a:solidFill>
                <a:effectLst/>
                <a:latin typeface="+mn-lt"/>
                <a:ea typeface="+mn-ea"/>
                <a:cs typeface="+mn-cs"/>
              </a:rPr>
              <a:t>思います</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そのころはハンディターミナルと言われる専用機器を使って簡易的な記録票の</a:t>
            </a:r>
            <a:r>
              <a:rPr kumimoji="1" lang="ja-JP" altLang="en-US" sz="1200" kern="1200" dirty="0">
                <a:solidFill>
                  <a:schemeClr val="tx1"/>
                </a:solidFill>
                <a:effectLst/>
                <a:latin typeface="+mn-lt"/>
                <a:ea typeface="+mn-ea"/>
                <a:cs typeface="+mn-cs"/>
              </a:rPr>
              <a:t>印刷</a:t>
            </a:r>
            <a:r>
              <a:rPr kumimoji="1" lang="ja-JP" altLang="ja-JP" sz="1200" kern="1200" dirty="0">
                <a:solidFill>
                  <a:schemeClr val="tx1"/>
                </a:solidFill>
                <a:effectLst/>
                <a:latin typeface="+mn-lt"/>
                <a:ea typeface="+mn-ea"/>
                <a:cs typeface="+mn-cs"/>
              </a:rPr>
              <a:t>と売掛管理を行っていました。</a:t>
            </a:r>
          </a:p>
          <a:p>
            <a:r>
              <a:rPr kumimoji="1" lang="ja-JP" altLang="ja-JP" sz="1200" kern="1200" dirty="0">
                <a:solidFill>
                  <a:schemeClr val="tx1"/>
                </a:solidFill>
                <a:effectLst/>
                <a:latin typeface="+mn-lt"/>
                <a:ea typeface="+mn-ea"/>
                <a:cs typeface="+mn-cs"/>
              </a:rPr>
              <a:t>現在では、タブレットやスマートフォンなど汎用</a:t>
            </a:r>
            <a:r>
              <a:rPr kumimoji="1" lang="ja-JP" altLang="en-US" sz="1200" kern="1200" dirty="0">
                <a:solidFill>
                  <a:schemeClr val="tx1"/>
                </a:solidFill>
                <a:effectLst/>
                <a:latin typeface="+mn-lt"/>
                <a:ea typeface="+mn-ea"/>
                <a:cs typeface="+mn-cs"/>
              </a:rPr>
              <a:t>性</a:t>
            </a:r>
            <a:r>
              <a:rPr kumimoji="1" lang="ja-JP" altLang="ja-JP" sz="1200" kern="1200" dirty="0">
                <a:solidFill>
                  <a:schemeClr val="tx1"/>
                </a:solidFill>
                <a:effectLst/>
                <a:latin typeface="+mn-lt"/>
                <a:ea typeface="+mn-ea"/>
                <a:cs typeface="+mn-cs"/>
              </a:rPr>
              <a:t>の高い機器を活用することが可能となってきました。</a:t>
            </a:r>
          </a:p>
          <a:p>
            <a:r>
              <a:rPr kumimoji="1" lang="ja-JP" altLang="ja-JP" sz="1200" kern="1200" dirty="0">
                <a:solidFill>
                  <a:schemeClr val="tx1"/>
                </a:solidFill>
                <a:effectLst/>
                <a:latin typeface="+mn-lt"/>
                <a:ea typeface="+mn-ea"/>
                <a:cs typeface="+mn-cs"/>
              </a:rPr>
              <a:t>ですが、現場で利用されるシステムは</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年前とほとんど変わらず、いまでも記録票を印刷して売掛管理を行うのが一般的となっています。</a:t>
            </a:r>
          </a:p>
          <a:p>
            <a:r>
              <a:rPr kumimoji="1" lang="ja-JP" altLang="ja-JP" sz="1200" kern="1200" dirty="0">
                <a:solidFill>
                  <a:schemeClr val="tx1"/>
                </a:solidFill>
                <a:effectLst/>
                <a:latin typeface="+mn-lt"/>
                <a:ea typeface="+mn-ea"/>
                <a:cs typeface="+mn-cs"/>
              </a:rPr>
              <a:t>つまり、ハードウェアが高度な発展をとげているのに対して、その上で活用するシステムは導入当初とほとんど変わらない作業しかさせていないということです。</a:t>
            </a:r>
          </a:p>
          <a:p>
            <a:r>
              <a:rPr kumimoji="1" lang="ja-JP" altLang="ja-JP" sz="1200" kern="1200" dirty="0">
                <a:solidFill>
                  <a:schemeClr val="tx1"/>
                </a:solidFill>
                <a:effectLst/>
                <a:latin typeface="+mn-lt"/>
                <a:ea typeface="+mn-ea"/>
                <a:cs typeface="+mn-cs"/>
              </a:rPr>
              <a:t>本来、もっと活用する方法があるのではないかと思うことが多々あります。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E4079AC-0496-4DA5-AF87-8DB164A55588}" type="slidenum">
              <a:rPr kumimoji="1" lang="ja-JP" altLang="en-US" smtClean="0"/>
              <a:t>6</a:t>
            </a:fld>
            <a:endParaRPr kumimoji="1" lang="ja-JP" altLang="en-US"/>
          </a:p>
        </p:txBody>
      </p:sp>
    </p:spTree>
    <p:extLst>
      <p:ext uri="{BB962C8B-B14F-4D97-AF65-F5344CB8AC3E}">
        <p14:creationId xmlns:p14="http://schemas.microsoft.com/office/powerpoint/2010/main" val="1076305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はじめて、情報端末が浄化槽の現場に導入され始めたのは約</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年前だったと</a:t>
            </a:r>
            <a:r>
              <a:rPr kumimoji="1" lang="ja-JP" altLang="en-US" sz="1200" kern="1200" dirty="0">
                <a:solidFill>
                  <a:schemeClr val="tx1"/>
                </a:solidFill>
                <a:effectLst/>
                <a:latin typeface="+mn-lt"/>
                <a:ea typeface="+mn-ea"/>
                <a:cs typeface="+mn-cs"/>
              </a:rPr>
              <a:t>思います</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そのころはハンディターミナルと言われる専用機器を使って簡易的な記録票の</a:t>
            </a:r>
            <a:r>
              <a:rPr kumimoji="1" lang="ja-JP" altLang="en-US" sz="1200" kern="1200" dirty="0">
                <a:solidFill>
                  <a:schemeClr val="tx1"/>
                </a:solidFill>
                <a:effectLst/>
                <a:latin typeface="+mn-lt"/>
                <a:ea typeface="+mn-ea"/>
                <a:cs typeface="+mn-cs"/>
              </a:rPr>
              <a:t>印刷</a:t>
            </a:r>
            <a:r>
              <a:rPr kumimoji="1" lang="ja-JP" altLang="ja-JP" sz="1200" kern="1200" dirty="0">
                <a:solidFill>
                  <a:schemeClr val="tx1"/>
                </a:solidFill>
                <a:effectLst/>
                <a:latin typeface="+mn-lt"/>
                <a:ea typeface="+mn-ea"/>
                <a:cs typeface="+mn-cs"/>
              </a:rPr>
              <a:t>と売掛管理を行っていました。</a:t>
            </a:r>
          </a:p>
          <a:p>
            <a:r>
              <a:rPr kumimoji="1" lang="ja-JP" altLang="ja-JP" sz="1200" kern="1200" dirty="0">
                <a:solidFill>
                  <a:schemeClr val="tx1"/>
                </a:solidFill>
                <a:effectLst/>
                <a:latin typeface="+mn-lt"/>
                <a:ea typeface="+mn-ea"/>
                <a:cs typeface="+mn-cs"/>
              </a:rPr>
              <a:t>現在では、タブレットやスマートフォンなど汎用</a:t>
            </a:r>
            <a:r>
              <a:rPr kumimoji="1" lang="ja-JP" altLang="en-US" sz="1200" kern="1200" dirty="0">
                <a:solidFill>
                  <a:schemeClr val="tx1"/>
                </a:solidFill>
                <a:effectLst/>
                <a:latin typeface="+mn-lt"/>
                <a:ea typeface="+mn-ea"/>
                <a:cs typeface="+mn-cs"/>
              </a:rPr>
              <a:t>性</a:t>
            </a:r>
            <a:r>
              <a:rPr kumimoji="1" lang="ja-JP" altLang="ja-JP" sz="1200" kern="1200" dirty="0">
                <a:solidFill>
                  <a:schemeClr val="tx1"/>
                </a:solidFill>
                <a:effectLst/>
                <a:latin typeface="+mn-lt"/>
                <a:ea typeface="+mn-ea"/>
                <a:cs typeface="+mn-cs"/>
              </a:rPr>
              <a:t>の高い機器を活用することが可能となってきました。</a:t>
            </a:r>
          </a:p>
          <a:p>
            <a:r>
              <a:rPr kumimoji="1" lang="ja-JP" altLang="ja-JP" sz="1200" kern="1200" dirty="0">
                <a:solidFill>
                  <a:schemeClr val="tx1"/>
                </a:solidFill>
                <a:effectLst/>
                <a:latin typeface="+mn-lt"/>
                <a:ea typeface="+mn-ea"/>
                <a:cs typeface="+mn-cs"/>
              </a:rPr>
              <a:t>ですが、現場で利用されるシステムは</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年前とほとんど変わらず、いまでも記録票を印刷して売掛管理を行うのが一般的となっています。</a:t>
            </a:r>
          </a:p>
          <a:p>
            <a:r>
              <a:rPr kumimoji="1" lang="ja-JP" altLang="ja-JP" sz="1200" kern="1200" dirty="0">
                <a:solidFill>
                  <a:schemeClr val="tx1"/>
                </a:solidFill>
                <a:effectLst/>
                <a:latin typeface="+mn-lt"/>
                <a:ea typeface="+mn-ea"/>
                <a:cs typeface="+mn-cs"/>
              </a:rPr>
              <a:t>つまり、ハードウェアが高度な発展をとげているのに対して、その上で活用するシステムは導入当初とほとんど変わらない作業しかさせていないということです。</a:t>
            </a:r>
          </a:p>
          <a:p>
            <a:r>
              <a:rPr kumimoji="1" lang="ja-JP" altLang="ja-JP" sz="1200" kern="1200" dirty="0">
                <a:solidFill>
                  <a:schemeClr val="tx1"/>
                </a:solidFill>
                <a:effectLst/>
                <a:latin typeface="+mn-lt"/>
                <a:ea typeface="+mn-ea"/>
                <a:cs typeface="+mn-cs"/>
              </a:rPr>
              <a:t>本来、もっと活用する方法があるのではないかと思うことが多々あります。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E4079AC-0496-4DA5-AF87-8DB164A55588}" type="slidenum">
              <a:rPr kumimoji="1" lang="ja-JP" altLang="en-US" smtClean="0"/>
              <a:t>7</a:t>
            </a:fld>
            <a:endParaRPr kumimoji="1" lang="ja-JP" altLang="en-US"/>
          </a:p>
        </p:txBody>
      </p:sp>
    </p:spTree>
    <p:extLst>
      <p:ext uri="{BB962C8B-B14F-4D97-AF65-F5344CB8AC3E}">
        <p14:creationId xmlns:p14="http://schemas.microsoft.com/office/powerpoint/2010/main" val="341491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はじめて、情報端末が浄化槽の現場に導入され始めたのは約</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年前だったと</a:t>
            </a:r>
            <a:r>
              <a:rPr kumimoji="1" lang="ja-JP" altLang="en-US" sz="1200" kern="1200" dirty="0">
                <a:solidFill>
                  <a:schemeClr val="tx1"/>
                </a:solidFill>
                <a:effectLst/>
                <a:latin typeface="+mn-lt"/>
                <a:ea typeface="+mn-ea"/>
                <a:cs typeface="+mn-cs"/>
              </a:rPr>
              <a:t>思います</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そのころはハンディターミナルと言われる専用機器を使って簡易的な記録票の</a:t>
            </a:r>
            <a:r>
              <a:rPr kumimoji="1" lang="ja-JP" altLang="en-US" sz="1200" kern="1200" dirty="0">
                <a:solidFill>
                  <a:schemeClr val="tx1"/>
                </a:solidFill>
                <a:effectLst/>
                <a:latin typeface="+mn-lt"/>
                <a:ea typeface="+mn-ea"/>
                <a:cs typeface="+mn-cs"/>
              </a:rPr>
              <a:t>印刷</a:t>
            </a:r>
            <a:r>
              <a:rPr kumimoji="1" lang="ja-JP" altLang="ja-JP" sz="1200" kern="1200" dirty="0">
                <a:solidFill>
                  <a:schemeClr val="tx1"/>
                </a:solidFill>
                <a:effectLst/>
                <a:latin typeface="+mn-lt"/>
                <a:ea typeface="+mn-ea"/>
                <a:cs typeface="+mn-cs"/>
              </a:rPr>
              <a:t>と売掛管理を行っていました。</a:t>
            </a:r>
          </a:p>
          <a:p>
            <a:r>
              <a:rPr kumimoji="1" lang="ja-JP" altLang="ja-JP" sz="1200" kern="1200" dirty="0">
                <a:solidFill>
                  <a:schemeClr val="tx1"/>
                </a:solidFill>
                <a:effectLst/>
                <a:latin typeface="+mn-lt"/>
                <a:ea typeface="+mn-ea"/>
                <a:cs typeface="+mn-cs"/>
              </a:rPr>
              <a:t>現在では、タブレットやスマートフォンなど汎用</a:t>
            </a:r>
            <a:r>
              <a:rPr kumimoji="1" lang="ja-JP" altLang="en-US" sz="1200" kern="1200" dirty="0">
                <a:solidFill>
                  <a:schemeClr val="tx1"/>
                </a:solidFill>
                <a:effectLst/>
                <a:latin typeface="+mn-lt"/>
                <a:ea typeface="+mn-ea"/>
                <a:cs typeface="+mn-cs"/>
              </a:rPr>
              <a:t>性</a:t>
            </a:r>
            <a:r>
              <a:rPr kumimoji="1" lang="ja-JP" altLang="ja-JP" sz="1200" kern="1200" dirty="0">
                <a:solidFill>
                  <a:schemeClr val="tx1"/>
                </a:solidFill>
                <a:effectLst/>
                <a:latin typeface="+mn-lt"/>
                <a:ea typeface="+mn-ea"/>
                <a:cs typeface="+mn-cs"/>
              </a:rPr>
              <a:t>の高い機器を活用することが可能となってきました。</a:t>
            </a:r>
          </a:p>
          <a:p>
            <a:r>
              <a:rPr kumimoji="1" lang="ja-JP" altLang="ja-JP" sz="1200" kern="1200" dirty="0">
                <a:solidFill>
                  <a:schemeClr val="tx1"/>
                </a:solidFill>
                <a:effectLst/>
                <a:latin typeface="+mn-lt"/>
                <a:ea typeface="+mn-ea"/>
                <a:cs typeface="+mn-cs"/>
              </a:rPr>
              <a:t>ですが、現場で利用されるシステムは</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年前とほとんど変わらず、いまでも記録票を印刷して売掛管理を行うのが一般的となっています。</a:t>
            </a:r>
          </a:p>
          <a:p>
            <a:r>
              <a:rPr kumimoji="1" lang="ja-JP" altLang="ja-JP" sz="1200" kern="1200" dirty="0">
                <a:solidFill>
                  <a:schemeClr val="tx1"/>
                </a:solidFill>
                <a:effectLst/>
                <a:latin typeface="+mn-lt"/>
                <a:ea typeface="+mn-ea"/>
                <a:cs typeface="+mn-cs"/>
              </a:rPr>
              <a:t>つまり、ハードウェアが高度な発展をとげているのに対して、その上で活用するシステムは導入当初とほとんど変わらない作業しかさせていないということです。</a:t>
            </a:r>
          </a:p>
          <a:p>
            <a:r>
              <a:rPr kumimoji="1" lang="ja-JP" altLang="ja-JP" sz="1200" kern="1200" dirty="0">
                <a:solidFill>
                  <a:schemeClr val="tx1"/>
                </a:solidFill>
                <a:effectLst/>
                <a:latin typeface="+mn-lt"/>
                <a:ea typeface="+mn-ea"/>
                <a:cs typeface="+mn-cs"/>
              </a:rPr>
              <a:t>本来、もっと活用する方法があるのではないかと思うことが多々あります。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E4079AC-0496-4DA5-AF87-8DB164A55588}" type="slidenum">
              <a:rPr kumimoji="1" lang="ja-JP" altLang="en-US" smtClean="0"/>
              <a:t>8</a:t>
            </a:fld>
            <a:endParaRPr kumimoji="1" lang="ja-JP" altLang="en-US"/>
          </a:p>
        </p:txBody>
      </p:sp>
    </p:spTree>
    <p:extLst>
      <p:ext uri="{BB962C8B-B14F-4D97-AF65-F5344CB8AC3E}">
        <p14:creationId xmlns:p14="http://schemas.microsoft.com/office/powerpoint/2010/main" val="410170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はじめて、情報端末が浄化槽の現場に導入され始めたのは約</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年前だったと</a:t>
            </a:r>
            <a:r>
              <a:rPr kumimoji="1" lang="ja-JP" altLang="en-US" sz="1200" kern="1200" dirty="0">
                <a:solidFill>
                  <a:schemeClr val="tx1"/>
                </a:solidFill>
                <a:effectLst/>
                <a:latin typeface="+mn-lt"/>
                <a:ea typeface="+mn-ea"/>
                <a:cs typeface="+mn-cs"/>
              </a:rPr>
              <a:t>思います</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そのころはハンディターミナルと言われる専用機器を使って簡易的な記録票の</a:t>
            </a:r>
            <a:r>
              <a:rPr kumimoji="1" lang="ja-JP" altLang="en-US" sz="1200" kern="1200" dirty="0">
                <a:solidFill>
                  <a:schemeClr val="tx1"/>
                </a:solidFill>
                <a:effectLst/>
                <a:latin typeface="+mn-lt"/>
                <a:ea typeface="+mn-ea"/>
                <a:cs typeface="+mn-cs"/>
              </a:rPr>
              <a:t>印刷</a:t>
            </a:r>
            <a:r>
              <a:rPr kumimoji="1" lang="ja-JP" altLang="ja-JP" sz="1200" kern="1200" dirty="0">
                <a:solidFill>
                  <a:schemeClr val="tx1"/>
                </a:solidFill>
                <a:effectLst/>
                <a:latin typeface="+mn-lt"/>
                <a:ea typeface="+mn-ea"/>
                <a:cs typeface="+mn-cs"/>
              </a:rPr>
              <a:t>と売掛管理を行っていました。</a:t>
            </a:r>
          </a:p>
          <a:p>
            <a:r>
              <a:rPr kumimoji="1" lang="ja-JP" altLang="ja-JP" sz="1200" kern="1200" dirty="0">
                <a:solidFill>
                  <a:schemeClr val="tx1"/>
                </a:solidFill>
                <a:effectLst/>
                <a:latin typeface="+mn-lt"/>
                <a:ea typeface="+mn-ea"/>
                <a:cs typeface="+mn-cs"/>
              </a:rPr>
              <a:t>現在では、タブレットやスマートフォンなど汎用</a:t>
            </a:r>
            <a:r>
              <a:rPr kumimoji="1" lang="ja-JP" altLang="en-US" sz="1200" kern="1200" dirty="0">
                <a:solidFill>
                  <a:schemeClr val="tx1"/>
                </a:solidFill>
                <a:effectLst/>
                <a:latin typeface="+mn-lt"/>
                <a:ea typeface="+mn-ea"/>
                <a:cs typeface="+mn-cs"/>
              </a:rPr>
              <a:t>性</a:t>
            </a:r>
            <a:r>
              <a:rPr kumimoji="1" lang="ja-JP" altLang="ja-JP" sz="1200" kern="1200" dirty="0">
                <a:solidFill>
                  <a:schemeClr val="tx1"/>
                </a:solidFill>
                <a:effectLst/>
                <a:latin typeface="+mn-lt"/>
                <a:ea typeface="+mn-ea"/>
                <a:cs typeface="+mn-cs"/>
              </a:rPr>
              <a:t>の高い機器を活用することが可能となってきました。</a:t>
            </a:r>
          </a:p>
          <a:p>
            <a:r>
              <a:rPr kumimoji="1" lang="ja-JP" altLang="ja-JP" sz="1200" kern="1200" dirty="0">
                <a:solidFill>
                  <a:schemeClr val="tx1"/>
                </a:solidFill>
                <a:effectLst/>
                <a:latin typeface="+mn-lt"/>
                <a:ea typeface="+mn-ea"/>
                <a:cs typeface="+mn-cs"/>
              </a:rPr>
              <a:t>ですが、現場で利用されるシステムは</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年前とほとんど変わらず、いまでも記録票を印刷して売掛管理を行うのが一般的となっています。</a:t>
            </a:r>
          </a:p>
          <a:p>
            <a:r>
              <a:rPr kumimoji="1" lang="ja-JP" altLang="ja-JP" sz="1200" kern="1200" dirty="0">
                <a:solidFill>
                  <a:schemeClr val="tx1"/>
                </a:solidFill>
                <a:effectLst/>
                <a:latin typeface="+mn-lt"/>
                <a:ea typeface="+mn-ea"/>
                <a:cs typeface="+mn-cs"/>
              </a:rPr>
              <a:t>つまり、ハードウェアが高度な発展をとげているのに対して、その上で活用するシステムは導入当初とほとんど変わらない作業しかさせていないということです。</a:t>
            </a:r>
          </a:p>
          <a:p>
            <a:r>
              <a:rPr kumimoji="1" lang="ja-JP" altLang="ja-JP" sz="1200" kern="1200" dirty="0">
                <a:solidFill>
                  <a:schemeClr val="tx1"/>
                </a:solidFill>
                <a:effectLst/>
                <a:latin typeface="+mn-lt"/>
                <a:ea typeface="+mn-ea"/>
                <a:cs typeface="+mn-cs"/>
              </a:rPr>
              <a:t>本来、もっと活用する方法があるのではないかと思うことが多々あります。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E4079AC-0496-4DA5-AF87-8DB164A55588}" type="slidenum">
              <a:rPr kumimoji="1" lang="ja-JP" altLang="en-US" smtClean="0"/>
              <a:t>9</a:t>
            </a:fld>
            <a:endParaRPr kumimoji="1" lang="ja-JP" altLang="en-US"/>
          </a:p>
        </p:txBody>
      </p:sp>
    </p:spTree>
    <p:extLst>
      <p:ext uri="{BB962C8B-B14F-4D97-AF65-F5344CB8AC3E}">
        <p14:creationId xmlns:p14="http://schemas.microsoft.com/office/powerpoint/2010/main" val="7439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C0A1FE-4F24-0B4B-8E52-CE6109888C0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FB11F32-568F-CA92-E55E-531E4CAA9F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1EF9AF2-4966-32F7-FCE0-F932B1496EAF}"/>
              </a:ext>
            </a:extLst>
          </p:cNvPr>
          <p:cNvSpPr>
            <a:spLocks noGrp="1"/>
          </p:cNvSpPr>
          <p:nvPr>
            <p:ph type="dt" sz="half" idx="10"/>
          </p:nvPr>
        </p:nvSpPr>
        <p:spPr/>
        <p:txBody>
          <a:bodyPr/>
          <a:lstStyle/>
          <a:p>
            <a:fld id="{39E76B09-BA7D-464A-9B31-A8A03B315509}" type="datetimeFigureOut">
              <a:rPr kumimoji="1" lang="ja-JP" altLang="en-US" smtClean="0"/>
              <a:t>2023/2/5</a:t>
            </a:fld>
            <a:endParaRPr kumimoji="1" lang="ja-JP" altLang="en-US"/>
          </a:p>
        </p:txBody>
      </p:sp>
      <p:sp>
        <p:nvSpPr>
          <p:cNvPr id="5" name="フッター プレースホルダー 4">
            <a:extLst>
              <a:ext uri="{FF2B5EF4-FFF2-40B4-BE49-F238E27FC236}">
                <a16:creationId xmlns:a16="http://schemas.microsoft.com/office/drawing/2014/main" id="{9C651EF6-521A-4BDC-1196-06690AD717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1F941ED-BDF0-42D9-A614-35F0ECCC648E}"/>
              </a:ext>
            </a:extLst>
          </p:cNvPr>
          <p:cNvSpPr>
            <a:spLocks noGrp="1"/>
          </p:cNvSpPr>
          <p:nvPr>
            <p:ph type="sldNum" sz="quarter" idx="12"/>
          </p:nvPr>
        </p:nvSpPr>
        <p:spPr/>
        <p:txBody>
          <a:bodyPr/>
          <a:lstStyle/>
          <a:p>
            <a:fld id="{57AC06F9-199E-4BE0-9C0F-5A8F0CB16E72}" type="slidenum">
              <a:rPr kumimoji="1" lang="ja-JP" altLang="en-US" smtClean="0"/>
              <a:t>‹#›</a:t>
            </a:fld>
            <a:endParaRPr kumimoji="1" lang="ja-JP" altLang="en-US"/>
          </a:p>
        </p:txBody>
      </p:sp>
    </p:spTree>
    <p:extLst>
      <p:ext uri="{BB962C8B-B14F-4D97-AF65-F5344CB8AC3E}">
        <p14:creationId xmlns:p14="http://schemas.microsoft.com/office/powerpoint/2010/main" val="388075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C664E6-C07F-3132-F9DA-7F75567ACBA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96C4325-36DA-9D1C-554B-CEA505E6EE4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20DF4D-EB51-96D4-CD3D-01669DBC26B5}"/>
              </a:ext>
            </a:extLst>
          </p:cNvPr>
          <p:cNvSpPr>
            <a:spLocks noGrp="1"/>
          </p:cNvSpPr>
          <p:nvPr>
            <p:ph type="dt" sz="half" idx="10"/>
          </p:nvPr>
        </p:nvSpPr>
        <p:spPr/>
        <p:txBody>
          <a:bodyPr/>
          <a:lstStyle/>
          <a:p>
            <a:fld id="{39E76B09-BA7D-464A-9B31-A8A03B315509}" type="datetimeFigureOut">
              <a:rPr kumimoji="1" lang="ja-JP" altLang="en-US" smtClean="0"/>
              <a:t>2023/2/5</a:t>
            </a:fld>
            <a:endParaRPr kumimoji="1" lang="ja-JP" altLang="en-US"/>
          </a:p>
        </p:txBody>
      </p:sp>
      <p:sp>
        <p:nvSpPr>
          <p:cNvPr id="5" name="フッター プレースホルダー 4">
            <a:extLst>
              <a:ext uri="{FF2B5EF4-FFF2-40B4-BE49-F238E27FC236}">
                <a16:creationId xmlns:a16="http://schemas.microsoft.com/office/drawing/2014/main" id="{1D4498B3-D506-EA2C-F4F8-CA5FD17C0B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AD3577B-A01D-D5CC-9E45-F93A15E6312D}"/>
              </a:ext>
            </a:extLst>
          </p:cNvPr>
          <p:cNvSpPr>
            <a:spLocks noGrp="1"/>
          </p:cNvSpPr>
          <p:nvPr>
            <p:ph type="sldNum" sz="quarter" idx="12"/>
          </p:nvPr>
        </p:nvSpPr>
        <p:spPr/>
        <p:txBody>
          <a:bodyPr/>
          <a:lstStyle/>
          <a:p>
            <a:fld id="{57AC06F9-199E-4BE0-9C0F-5A8F0CB16E72}" type="slidenum">
              <a:rPr kumimoji="1" lang="ja-JP" altLang="en-US" smtClean="0"/>
              <a:t>‹#›</a:t>
            </a:fld>
            <a:endParaRPr kumimoji="1" lang="ja-JP" altLang="en-US"/>
          </a:p>
        </p:txBody>
      </p:sp>
    </p:spTree>
    <p:extLst>
      <p:ext uri="{BB962C8B-B14F-4D97-AF65-F5344CB8AC3E}">
        <p14:creationId xmlns:p14="http://schemas.microsoft.com/office/powerpoint/2010/main" val="376704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68FBF8F-7FAA-C36F-201C-024AEEF104F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04FE365-1782-0F11-3DCB-3620E6BD899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43BB0D-14A7-D144-BE3C-29771B4768C5}"/>
              </a:ext>
            </a:extLst>
          </p:cNvPr>
          <p:cNvSpPr>
            <a:spLocks noGrp="1"/>
          </p:cNvSpPr>
          <p:nvPr>
            <p:ph type="dt" sz="half" idx="10"/>
          </p:nvPr>
        </p:nvSpPr>
        <p:spPr/>
        <p:txBody>
          <a:bodyPr/>
          <a:lstStyle/>
          <a:p>
            <a:fld id="{39E76B09-BA7D-464A-9B31-A8A03B315509}" type="datetimeFigureOut">
              <a:rPr kumimoji="1" lang="ja-JP" altLang="en-US" smtClean="0"/>
              <a:t>2023/2/5</a:t>
            </a:fld>
            <a:endParaRPr kumimoji="1" lang="ja-JP" altLang="en-US"/>
          </a:p>
        </p:txBody>
      </p:sp>
      <p:sp>
        <p:nvSpPr>
          <p:cNvPr id="5" name="フッター プレースホルダー 4">
            <a:extLst>
              <a:ext uri="{FF2B5EF4-FFF2-40B4-BE49-F238E27FC236}">
                <a16:creationId xmlns:a16="http://schemas.microsoft.com/office/drawing/2014/main" id="{B782DE74-308C-BBEE-0FCF-D97EA573329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9FB01C-9C3A-DBB2-6A5C-00E1F864D663}"/>
              </a:ext>
            </a:extLst>
          </p:cNvPr>
          <p:cNvSpPr>
            <a:spLocks noGrp="1"/>
          </p:cNvSpPr>
          <p:nvPr>
            <p:ph type="sldNum" sz="quarter" idx="12"/>
          </p:nvPr>
        </p:nvSpPr>
        <p:spPr/>
        <p:txBody>
          <a:bodyPr/>
          <a:lstStyle/>
          <a:p>
            <a:fld id="{57AC06F9-199E-4BE0-9C0F-5A8F0CB16E72}" type="slidenum">
              <a:rPr kumimoji="1" lang="ja-JP" altLang="en-US" smtClean="0"/>
              <a:t>‹#›</a:t>
            </a:fld>
            <a:endParaRPr kumimoji="1" lang="ja-JP" altLang="en-US"/>
          </a:p>
        </p:txBody>
      </p:sp>
    </p:spTree>
    <p:extLst>
      <p:ext uri="{BB962C8B-B14F-4D97-AF65-F5344CB8AC3E}">
        <p14:creationId xmlns:p14="http://schemas.microsoft.com/office/powerpoint/2010/main" val="128544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569E49-41DC-5817-1CFE-F6C64A00EA2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FBA41F-DCF5-504B-35E5-BBF83C0F85E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D2714D-4C7A-A36B-4CD6-5785A472588E}"/>
              </a:ext>
            </a:extLst>
          </p:cNvPr>
          <p:cNvSpPr>
            <a:spLocks noGrp="1"/>
          </p:cNvSpPr>
          <p:nvPr>
            <p:ph type="dt" sz="half" idx="10"/>
          </p:nvPr>
        </p:nvSpPr>
        <p:spPr/>
        <p:txBody>
          <a:bodyPr/>
          <a:lstStyle/>
          <a:p>
            <a:fld id="{39E76B09-BA7D-464A-9B31-A8A03B315509}" type="datetimeFigureOut">
              <a:rPr kumimoji="1" lang="ja-JP" altLang="en-US" smtClean="0"/>
              <a:t>2023/2/5</a:t>
            </a:fld>
            <a:endParaRPr kumimoji="1" lang="ja-JP" altLang="en-US"/>
          </a:p>
        </p:txBody>
      </p:sp>
      <p:sp>
        <p:nvSpPr>
          <p:cNvPr id="5" name="フッター プレースホルダー 4">
            <a:extLst>
              <a:ext uri="{FF2B5EF4-FFF2-40B4-BE49-F238E27FC236}">
                <a16:creationId xmlns:a16="http://schemas.microsoft.com/office/drawing/2014/main" id="{29B7E154-A201-2B75-E0F8-041E0EEA92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DA136AC-060C-9E9A-B4AE-4A036EA54E63}"/>
              </a:ext>
            </a:extLst>
          </p:cNvPr>
          <p:cNvSpPr>
            <a:spLocks noGrp="1"/>
          </p:cNvSpPr>
          <p:nvPr>
            <p:ph type="sldNum" sz="quarter" idx="12"/>
          </p:nvPr>
        </p:nvSpPr>
        <p:spPr/>
        <p:txBody>
          <a:bodyPr/>
          <a:lstStyle/>
          <a:p>
            <a:fld id="{57AC06F9-199E-4BE0-9C0F-5A8F0CB16E72}" type="slidenum">
              <a:rPr kumimoji="1" lang="ja-JP" altLang="en-US" smtClean="0"/>
              <a:t>‹#›</a:t>
            </a:fld>
            <a:endParaRPr kumimoji="1" lang="ja-JP" altLang="en-US"/>
          </a:p>
        </p:txBody>
      </p:sp>
    </p:spTree>
    <p:extLst>
      <p:ext uri="{BB962C8B-B14F-4D97-AF65-F5344CB8AC3E}">
        <p14:creationId xmlns:p14="http://schemas.microsoft.com/office/powerpoint/2010/main" val="274813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40DF2B-57BC-0371-70F6-C9D567028CC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A7B561D-F567-8049-7A30-350943CF65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5C7477E-FC06-0EB5-9CC8-7D48C4ECA221}"/>
              </a:ext>
            </a:extLst>
          </p:cNvPr>
          <p:cNvSpPr>
            <a:spLocks noGrp="1"/>
          </p:cNvSpPr>
          <p:nvPr>
            <p:ph type="dt" sz="half" idx="10"/>
          </p:nvPr>
        </p:nvSpPr>
        <p:spPr/>
        <p:txBody>
          <a:bodyPr/>
          <a:lstStyle/>
          <a:p>
            <a:fld id="{39E76B09-BA7D-464A-9B31-A8A03B315509}" type="datetimeFigureOut">
              <a:rPr kumimoji="1" lang="ja-JP" altLang="en-US" smtClean="0"/>
              <a:t>2023/2/5</a:t>
            </a:fld>
            <a:endParaRPr kumimoji="1" lang="ja-JP" altLang="en-US"/>
          </a:p>
        </p:txBody>
      </p:sp>
      <p:sp>
        <p:nvSpPr>
          <p:cNvPr id="5" name="フッター プレースホルダー 4">
            <a:extLst>
              <a:ext uri="{FF2B5EF4-FFF2-40B4-BE49-F238E27FC236}">
                <a16:creationId xmlns:a16="http://schemas.microsoft.com/office/drawing/2014/main" id="{2E51FD23-C4D2-FDA6-A873-2E9AEFA691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49A7A68-F9DA-8240-4A77-253EE32BAE6E}"/>
              </a:ext>
            </a:extLst>
          </p:cNvPr>
          <p:cNvSpPr>
            <a:spLocks noGrp="1"/>
          </p:cNvSpPr>
          <p:nvPr>
            <p:ph type="sldNum" sz="quarter" idx="12"/>
          </p:nvPr>
        </p:nvSpPr>
        <p:spPr/>
        <p:txBody>
          <a:bodyPr/>
          <a:lstStyle/>
          <a:p>
            <a:fld id="{57AC06F9-199E-4BE0-9C0F-5A8F0CB16E72}" type="slidenum">
              <a:rPr kumimoji="1" lang="ja-JP" altLang="en-US" smtClean="0"/>
              <a:t>‹#›</a:t>
            </a:fld>
            <a:endParaRPr kumimoji="1" lang="ja-JP" altLang="en-US"/>
          </a:p>
        </p:txBody>
      </p:sp>
    </p:spTree>
    <p:extLst>
      <p:ext uri="{BB962C8B-B14F-4D97-AF65-F5344CB8AC3E}">
        <p14:creationId xmlns:p14="http://schemas.microsoft.com/office/powerpoint/2010/main" val="220329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22752E-DF9D-599A-FC44-8096AEF1EB0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04FC5E-53D5-EF94-4C9B-6D9B0D99171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497934C-635B-1BA2-D25A-A99799426A5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585FFF2-46B6-10AA-867F-79F34EC9ACE2}"/>
              </a:ext>
            </a:extLst>
          </p:cNvPr>
          <p:cNvSpPr>
            <a:spLocks noGrp="1"/>
          </p:cNvSpPr>
          <p:nvPr>
            <p:ph type="dt" sz="half" idx="10"/>
          </p:nvPr>
        </p:nvSpPr>
        <p:spPr/>
        <p:txBody>
          <a:bodyPr/>
          <a:lstStyle/>
          <a:p>
            <a:fld id="{39E76B09-BA7D-464A-9B31-A8A03B315509}" type="datetimeFigureOut">
              <a:rPr kumimoji="1" lang="ja-JP" altLang="en-US" smtClean="0"/>
              <a:t>2023/2/5</a:t>
            </a:fld>
            <a:endParaRPr kumimoji="1" lang="ja-JP" altLang="en-US"/>
          </a:p>
        </p:txBody>
      </p:sp>
      <p:sp>
        <p:nvSpPr>
          <p:cNvPr id="6" name="フッター プレースホルダー 5">
            <a:extLst>
              <a:ext uri="{FF2B5EF4-FFF2-40B4-BE49-F238E27FC236}">
                <a16:creationId xmlns:a16="http://schemas.microsoft.com/office/drawing/2014/main" id="{0851F9EC-716D-62E2-0D83-D44EC42F5C8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FC51354-7530-B771-FC5E-EA22EAC6B81B}"/>
              </a:ext>
            </a:extLst>
          </p:cNvPr>
          <p:cNvSpPr>
            <a:spLocks noGrp="1"/>
          </p:cNvSpPr>
          <p:nvPr>
            <p:ph type="sldNum" sz="quarter" idx="12"/>
          </p:nvPr>
        </p:nvSpPr>
        <p:spPr/>
        <p:txBody>
          <a:bodyPr/>
          <a:lstStyle/>
          <a:p>
            <a:fld id="{57AC06F9-199E-4BE0-9C0F-5A8F0CB16E72}" type="slidenum">
              <a:rPr kumimoji="1" lang="ja-JP" altLang="en-US" smtClean="0"/>
              <a:t>‹#›</a:t>
            </a:fld>
            <a:endParaRPr kumimoji="1" lang="ja-JP" altLang="en-US"/>
          </a:p>
        </p:txBody>
      </p:sp>
    </p:spTree>
    <p:extLst>
      <p:ext uri="{BB962C8B-B14F-4D97-AF65-F5344CB8AC3E}">
        <p14:creationId xmlns:p14="http://schemas.microsoft.com/office/powerpoint/2010/main" val="2993828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34D36E-A982-2C22-942D-D29A61FB6D5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BCD87A-3FDC-E297-9F30-B309CE622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3EA2453-3520-C7AB-089C-F033ED85C08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56D6DCA-2CA7-9DC3-40F1-222B8F437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F8CCA8C-48FF-4A99-872A-CED411A3C1B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2BB6E34-32CC-E3AD-8B4A-C8DF44DB495A}"/>
              </a:ext>
            </a:extLst>
          </p:cNvPr>
          <p:cNvSpPr>
            <a:spLocks noGrp="1"/>
          </p:cNvSpPr>
          <p:nvPr>
            <p:ph type="dt" sz="half" idx="10"/>
          </p:nvPr>
        </p:nvSpPr>
        <p:spPr/>
        <p:txBody>
          <a:bodyPr/>
          <a:lstStyle/>
          <a:p>
            <a:fld id="{39E76B09-BA7D-464A-9B31-A8A03B315509}" type="datetimeFigureOut">
              <a:rPr kumimoji="1" lang="ja-JP" altLang="en-US" smtClean="0"/>
              <a:t>2023/2/5</a:t>
            </a:fld>
            <a:endParaRPr kumimoji="1" lang="ja-JP" altLang="en-US"/>
          </a:p>
        </p:txBody>
      </p:sp>
      <p:sp>
        <p:nvSpPr>
          <p:cNvPr id="8" name="フッター プレースホルダー 7">
            <a:extLst>
              <a:ext uri="{FF2B5EF4-FFF2-40B4-BE49-F238E27FC236}">
                <a16:creationId xmlns:a16="http://schemas.microsoft.com/office/drawing/2014/main" id="{5AC11805-7006-DC95-9CDE-534A952DD50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02F197D-467C-0E40-8B5D-09651F195BCB}"/>
              </a:ext>
            </a:extLst>
          </p:cNvPr>
          <p:cNvSpPr>
            <a:spLocks noGrp="1"/>
          </p:cNvSpPr>
          <p:nvPr>
            <p:ph type="sldNum" sz="quarter" idx="12"/>
          </p:nvPr>
        </p:nvSpPr>
        <p:spPr/>
        <p:txBody>
          <a:bodyPr/>
          <a:lstStyle/>
          <a:p>
            <a:fld id="{57AC06F9-199E-4BE0-9C0F-5A8F0CB16E72}" type="slidenum">
              <a:rPr kumimoji="1" lang="ja-JP" altLang="en-US" smtClean="0"/>
              <a:t>‹#›</a:t>
            </a:fld>
            <a:endParaRPr kumimoji="1" lang="ja-JP" altLang="en-US"/>
          </a:p>
        </p:txBody>
      </p:sp>
    </p:spTree>
    <p:extLst>
      <p:ext uri="{BB962C8B-B14F-4D97-AF65-F5344CB8AC3E}">
        <p14:creationId xmlns:p14="http://schemas.microsoft.com/office/powerpoint/2010/main" val="89862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54EA19-7898-8E87-AE5B-2A04D27CD3A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4C3914-1F5D-56C1-E69D-27A2008A1002}"/>
              </a:ext>
            </a:extLst>
          </p:cNvPr>
          <p:cNvSpPr>
            <a:spLocks noGrp="1"/>
          </p:cNvSpPr>
          <p:nvPr>
            <p:ph type="dt" sz="half" idx="10"/>
          </p:nvPr>
        </p:nvSpPr>
        <p:spPr/>
        <p:txBody>
          <a:bodyPr/>
          <a:lstStyle/>
          <a:p>
            <a:fld id="{39E76B09-BA7D-464A-9B31-A8A03B315509}" type="datetimeFigureOut">
              <a:rPr kumimoji="1" lang="ja-JP" altLang="en-US" smtClean="0"/>
              <a:t>2023/2/5</a:t>
            </a:fld>
            <a:endParaRPr kumimoji="1" lang="ja-JP" altLang="en-US"/>
          </a:p>
        </p:txBody>
      </p:sp>
      <p:sp>
        <p:nvSpPr>
          <p:cNvPr id="4" name="フッター プレースホルダー 3">
            <a:extLst>
              <a:ext uri="{FF2B5EF4-FFF2-40B4-BE49-F238E27FC236}">
                <a16:creationId xmlns:a16="http://schemas.microsoft.com/office/drawing/2014/main" id="{5EA4F55E-D973-F902-FDB1-5F015DB4DD7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735C298-D360-A40B-4ECA-05717AFA77D8}"/>
              </a:ext>
            </a:extLst>
          </p:cNvPr>
          <p:cNvSpPr>
            <a:spLocks noGrp="1"/>
          </p:cNvSpPr>
          <p:nvPr>
            <p:ph type="sldNum" sz="quarter" idx="12"/>
          </p:nvPr>
        </p:nvSpPr>
        <p:spPr/>
        <p:txBody>
          <a:bodyPr/>
          <a:lstStyle/>
          <a:p>
            <a:fld id="{57AC06F9-199E-4BE0-9C0F-5A8F0CB16E72}" type="slidenum">
              <a:rPr kumimoji="1" lang="ja-JP" altLang="en-US" smtClean="0"/>
              <a:t>‹#›</a:t>
            </a:fld>
            <a:endParaRPr kumimoji="1" lang="ja-JP" altLang="en-US"/>
          </a:p>
        </p:txBody>
      </p:sp>
    </p:spTree>
    <p:extLst>
      <p:ext uri="{BB962C8B-B14F-4D97-AF65-F5344CB8AC3E}">
        <p14:creationId xmlns:p14="http://schemas.microsoft.com/office/powerpoint/2010/main" val="72504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ECD80EF-19AB-CD01-CE67-CC2C2229EC72}"/>
              </a:ext>
            </a:extLst>
          </p:cNvPr>
          <p:cNvSpPr>
            <a:spLocks noGrp="1"/>
          </p:cNvSpPr>
          <p:nvPr>
            <p:ph type="dt" sz="half" idx="10"/>
          </p:nvPr>
        </p:nvSpPr>
        <p:spPr/>
        <p:txBody>
          <a:bodyPr/>
          <a:lstStyle/>
          <a:p>
            <a:fld id="{39E76B09-BA7D-464A-9B31-A8A03B315509}" type="datetimeFigureOut">
              <a:rPr kumimoji="1" lang="ja-JP" altLang="en-US" smtClean="0"/>
              <a:t>2023/2/5</a:t>
            </a:fld>
            <a:endParaRPr kumimoji="1" lang="ja-JP" altLang="en-US"/>
          </a:p>
        </p:txBody>
      </p:sp>
      <p:sp>
        <p:nvSpPr>
          <p:cNvPr id="3" name="フッター プレースホルダー 2">
            <a:extLst>
              <a:ext uri="{FF2B5EF4-FFF2-40B4-BE49-F238E27FC236}">
                <a16:creationId xmlns:a16="http://schemas.microsoft.com/office/drawing/2014/main" id="{AC1805EC-B120-CD4D-AE64-9883AC74B5E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C0EDD4F-3E3E-28BF-526C-92DAB4C50F4B}"/>
              </a:ext>
            </a:extLst>
          </p:cNvPr>
          <p:cNvSpPr>
            <a:spLocks noGrp="1"/>
          </p:cNvSpPr>
          <p:nvPr>
            <p:ph type="sldNum" sz="quarter" idx="12"/>
          </p:nvPr>
        </p:nvSpPr>
        <p:spPr/>
        <p:txBody>
          <a:bodyPr/>
          <a:lstStyle/>
          <a:p>
            <a:fld id="{57AC06F9-199E-4BE0-9C0F-5A8F0CB16E72}" type="slidenum">
              <a:rPr kumimoji="1" lang="ja-JP" altLang="en-US" smtClean="0"/>
              <a:t>‹#›</a:t>
            </a:fld>
            <a:endParaRPr kumimoji="1" lang="ja-JP" altLang="en-US"/>
          </a:p>
        </p:txBody>
      </p:sp>
    </p:spTree>
    <p:extLst>
      <p:ext uri="{BB962C8B-B14F-4D97-AF65-F5344CB8AC3E}">
        <p14:creationId xmlns:p14="http://schemas.microsoft.com/office/powerpoint/2010/main" val="361624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87255A-2D98-A62A-D1B5-7D7378C6F2F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5BB5B4B-C8A0-EA0A-9E51-AF12195044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C6781A8-8597-80F4-AE08-71AC7F328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0B64DC2-F864-02AD-13E2-B173331D2A6E}"/>
              </a:ext>
            </a:extLst>
          </p:cNvPr>
          <p:cNvSpPr>
            <a:spLocks noGrp="1"/>
          </p:cNvSpPr>
          <p:nvPr>
            <p:ph type="dt" sz="half" idx="10"/>
          </p:nvPr>
        </p:nvSpPr>
        <p:spPr/>
        <p:txBody>
          <a:bodyPr/>
          <a:lstStyle/>
          <a:p>
            <a:fld id="{39E76B09-BA7D-464A-9B31-A8A03B315509}" type="datetimeFigureOut">
              <a:rPr kumimoji="1" lang="ja-JP" altLang="en-US" smtClean="0"/>
              <a:t>2023/2/5</a:t>
            </a:fld>
            <a:endParaRPr kumimoji="1" lang="ja-JP" altLang="en-US"/>
          </a:p>
        </p:txBody>
      </p:sp>
      <p:sp>
        <p:nvSpPr>
          <p:cNvPr id="6" name="フッター プレースホルダー 5">
            <a:extLst>
              <a:ext uri="{FF2B5EF4-FFF2-40B4-BE49-F238E27FC236}">
                <a16:creationId xmlns:a16="http://schemas.microsoft.com/office/drawing/2014/main" id="{884511EB-321C-D08E-703A-83CCE673C66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6EE211-596A-4901-1B93-C16EC27B7467}"/>
              </a:ext>
            </a:extLst>
          </p:cNvPr>
          <p:cNvSpPr>
            <a:spLocks noGrp="1"/>
          </p:cNvSpPr>
          <p:nvPr>
            <p:ph type="sldNum" sz="quarter" idx="12"/>
          </p:nvPr>
        </p:nvSpPr>
        <p:spPr/>
        <p:txBody>
          <a:bodyPr/>
          <a:lstStyle/>
          <a:p>
            <a:fld id="{57AC06F9-199E-4BE0-9C0F-5A8F0CB16E72}" type="slidenum">
              <a:rPr kumimoji="1" lang="ja-JP" altLang="en-US" smtClean="0"/>
              <a:t>‹#›</a:t>
            </a:fld>
            <a:endParaRPr kumimoji="1" lang="ja-JP" altLang="en-US"/>
          </a:p>
        </p:txBody>
      </p:sp>
    </p:spTree>
    <p:extLst>
      <p:ext uri="{BB962C8B-B14F-4D97-AF65-F5344CB8AC3E}">
        <p14:creationId xmlns:p14="http://schemas.microsoft.com/office/powerpoint/2010/main" val="1270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8B9492-2107-1DE7-C5DF-0ED20DFA118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6A706B6-CFDA-CEEF-7FF3-F8EB7EB5E2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43C32ED-7825-9E26-008F-2FDDE0D64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551BEC9-27E1-6DA5-C2D7-73C067D38F0B}"/>
              </a:ext>
            </a:extLst>
          </p:cNvPr>
          <p:cNvSpPr>
            <a:spLocks noGrp="1"/>
          </p:cNvSpPr>
          <p:nvPr>
            <p:ph type="dt" sz="half" idx="10"/>
          </p:nvPr>
        </p:nvSpPr>
        <p:spPr/>
        <p:txBody>
          <a:bodyPr/>
          <a:lstStyle/>
          <a:p>
            <a:fld id="{39E76B09-BA7D-464A-9B31-A8A03B315509}" type="datetimeFigureOut">
              <a:rPr kumimoji="1" lang="ja-JP" altLang="en-US" smtClean="0"/>
              <a:t>2023/2/5</a:t>
            </a:fld>
            <a:endParaRPr kumimoji="1" lang="ja-JP" altLang="en-US"/>
          </a:p>
        </p:txBody>
      </p:sp>
      <p:sp>
        <p:nvSpPr>
          <p:cNvPr id="6" name="フッター プレースホルダー 5">
            <a:extLst>
              <a:ext uri="{FF2B5EF4-FFF2-40B4-BE49-F238E27FC236}">
                <a16:creationId xmlns:a16="http://schemas.microsoft.com/office/drawing/2014/main" id="{085D4B9C-3963-B404-049D-02E7A86C076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9E5C0D-362F-6E8A-C7EC-3A8237C42694}"/>
              </a:ext>
            </a:extLst>
          </p:cNvPr>
          <p:cNvSpPr>
            <a:spLocks noGrp="1"/>
          </p:cNvSpPr>
          <p:nvPr>
            <p:ph type="sldNum" sz="quarter" idx="12"/>
          </p:nvPr>
        </p:nvSpPr>
        <p:spPr/>
        <p:txBody>
          <a:bodyPr/>
          <a:lstStyle/>
          <a:p>
            <a:fld id="{57AC06F9-199E-4BE0-9C0F-5A8F0CB16E72}" type="slidenum">
              <a:rPr kumimoji="1" lang="ja-JP" altLang="en-US" smtClean="0"/>
              <a:t>‹#›</a:t>
            </a:fld>
            <a:endParaRPr kumimoji="1" lang="ja-JP" altLang="en-US"/>
          </a:p>
        </p:txBody>
      </p:sp>
    </p:spTree>
    <p:extLst>
      <p:ext uri="{BB962C8B-B14F-4D97-AF65-F5344CB8AC3E}">
        <p14:creationId xmlns:p14="http://schemas.microsoft.com/office/powerpoint/2010/main" val="1551233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79DB96E-DD16-9520-E310-7B3A3AFF1E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C79A40F-D423-9334-EEAA-A1043F3322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A71846-39E3-00C4-30E0-F5D17C2243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76B09-BA7D-464A-9B31-A8A03B315509}" type="datetimeFigureOut">
              <a:rPr kumimoji="1" lang="ja-JP" altLang="en-US" smtClean="0"/>
              <a:t>2023/2/5</a:t>
            </a:fld>
            <a:endParaRPr kumimoji="1" lang="ja-JP" altLang="en-US"/>
          </a:p>
        </p:txBody>
      </p:sp>
      <p:sp>
        <p:nvSpPr>
          <p:cNvPr id="5" name="フッター プレースホルダー 4">
            <a:extLst>
              <a:ext uri="{FF2B5EF4-FFF2-40B4-BE49-F238E27FC236}">
                <a16:creationId xmlns:a16="http://schemas.microsoft.com/office/drawing/2014/main" id="{98422851-6529-AD7A-4450-8DCE7BE46B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BD6DE9C-EFA6-2FB7-46CC-3FF2E4BDFA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C06F9-199E-4BE0-9C0F-5A8F0CB16E72}" type="slidenum">
              <a:rPr kumimoji="1" lang="ja-JP" altLang="en-US" smtClean="0"/>
              <a:t>‹#›</a:t>
            </a:fld>
            <a:endParaRPr kumimoji="1" lang="ja-JP" altLang="en-US"/>
          </a:p>
        </p:txBody>
      </p:sp>
    </p:spTree>
    <p:extLst>
      <p:ext uri="{BB962C8B-B14F-4D97-AF65-F5344CB8AC3E}">
        <p14:creationId xmlns:p14="http://schemas.microsoft.com/office/powerpoint/2010/main" val="3365818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デザイン">
            <a:extLst>
              <a:ext uri="{FF2B5EF4-FFF2-40B4-BE49-F238E27FC236}">
                <a16:creationId xmlns:a16="http://schemas.microsoft.com/office/drawing/2014/main" id="{6A0F40F7-4548-9FB5-C15B-8FAA1B5D83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4022" y="190500"/>
            <a:ext cx="9697978" cy="6858000"/>
          </a:xfrm>
          <a:prstGeom prst="rect">
            <a:avLst/>
          </a:prstGeom>
        </p:spPr>
      </p:pic>
      <p:sp>
        <p:nvSpPr>
          <p:cNvPr id="4" name="正方形/長方形 3"/>
          <p:cNvSpPr/>
          <p:nvPr/>
        </p:nvSpPr>
        <p:spPr>
          <a:xfrm>
            <a:off x="550667" y="641436"/>
            <a:ext cx="10040470" cy="1446550"/>
          </a:xfrm>
          <a:prstGeom prst="rect">
            <a:avLst/>
          </a:prstGeom>
        </p:spPr>
        <p:txBody>
          <a:bodyPr wrap="square">
            <a:spAutoFit/>
          </a:bodyPr>
          <a:lstStyle/>
          <a:p>
            <a:pPr algn="ctr"/>
            <a:r>
              <a:rPr lang="ja-JP" altLang="en-US" sz="8800" dirty="0">
                <a:solidFill>
                  <a:srgbClr val="FF0000"/>
                </a:solidFill>
                <a:latin typeface="HGP創英角ｺﾞｼｯｸUB" panose="020B0900000000000000" pitchFamily="50" charset="-128"/>
                <a:ea typeface="HGP創英角ｺﾞｼｯｸUB" panose="020B0900000000000000" pitchFamily="50" charset="-128"/>
              </a:rPr>
              <a:t>浄</a:t>
            </a:r>
            <a:r>
              <a:rPr lang="ja-JP" altLang="en-US" sz="8800" dirty="0">
                <a:latin typeface="HGP創英角ｺﾞｼｯｸUB" panose="020B0900000000000000" pitchFamily="50" charset="-128"/>
                <a:ea typeface="HGP創英角ｺﾞｼｯｸUB" panose="020B0900000000000000" pitchFamily="50" charset="-128"/>
              </a:rPr>
              <a:t>化槽業界における</a:t>
            </a:r>
          </a:p>
        </p:txBody>
      </p:sp>
      <p:sp>
        <p:nvSpPr>
          <p:cNvPr id="2" name="サブタイトル 2">
            <a:extLst>
              <a:ext uri="{FF2B5EF4-FFF2-40B4-BE49-F238E27FC236}">
                <a16:creationId xmlns:a16="http://schemas.microsoft.com/office/drawing/2014/main" id="{2597962E-F6AA-F002-2658-D766D63CED7F}"/>
              </a:ext>
            </a:extLst>
          </p:cNvPr>
          <p:cNvSpPr txBox="1">
            <a:spLocks/>
          </p:cNvSpPr>
          <p:nvPr/>
        </p:nvSpPr>
        <p:spPr>
          <a:xfrm>
            <a:off x="4148463" y="5629850"/>
            <a:ext cx="3895074" cy="959554"/>
          </a:xfrm>
          <a:prstGeom prst="rect">
            <a:avLst/>
          </a:prstGeom>
        </p:spPr>
        <p:txBody>
          <a:bodyPr anchor="b" anchorCtr="1"/>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dirty="0">
                <a:latin typeface="HGS創英角ｺﾞｼｯｸUB" panose="020B0900000000000000" pitchFamily="50" charset="-128"/>
                <a:ea typeface="HGS創英角ｺﾞｼｯｸUB" panose="020B0900000000000000" pitchFamily="50" charset="-128"/>
              </a:rPr>
              <a:t>株式会社ＨＨＣ</a:t>
            </a:r>
            <a:br>
              <a:rPr lang="en-US" altLang="ja-JP" dirty="0">
                <a:latin typeface="HGS創英角ｺﾞｼｯｸUB" panose="020B0900000000000000" pitchFamily="50" charset="-128"/>
                <a:ea typeface="HGS創英角ｺﾞｼｯｸUB" panose="020B0900000000000000" pitchFamily="50" charset="-128"/>
              </a:rPr>
            </a:br>
            <a:r>
              <a:rPr lang="ja-JP" altLang="en-US" dirty="0">
                <a:latin typeface="HGS創英角ｺﾞｼｯｸUB" panose="020B0900000000000000" pitchFamily="50" charset="-128"/>
                <a:ea typeface="HGS創英角ｺﾞｼｯｸUB" panose="020B0900000000000000" pitchFamily="50" charset="-128"/>
              </a:rPr>
              <a:t>東　晃一</a:t>
            </a:r>
          </a:p>
        </p:txBody>
      </p:sp>
      <p:sp>
        <p:nvSpPr>
          <p:cNvPr id="6" name="正方形/長方形 5">
            <a:extLst>
              <a:ext uri="{FF2B5EF4-FFF2-40B4-BE49-F238E27FC236}">
                <a16:creationId xmlns:a16="http://schemas.microsoft.com/office/drawing/2014/main" id="{74170C9E-E947-8437-7E45-604F6E90F3FA}"/>
              </a:ext>
            </a:extLst>
          </p:cNvPr>
          <p:cNvSpPr/>
          <p:nvPr/>
        </p:nvSpPr>
        <p:spPr>
          <a:xfrm>
            <a:off x="1517250" y="2705725"/>
            <a:ext cx="8107303" cy="1446550"/>
          </a:xfrm>
          <a:prstGeom prst="rect">
            <a:avLst/>
          </a:prstGeom>
          <a:solidFill>
            <a:schemeClr val="bg1"/>
          </a:solidFill>
        </p:spPr>
        <p:txBody>
          <a:bodyPr wrap="square">
            <a:spAutoFit/>
          </a:bodyPr>
          <a:lstStyle/>
          <a:p>
            <a:pPr algn="ctr"/>
            <a:r>
              <a:rPr lang="ja-JP" altLang="en-US" sz="8800" dirty="0">
                <a:latin typeface="HGP創英角ｺﾞｼｯｸUB" panose="020B0900000000000000" pitchFamily="50" charset="-128"/>
                <a:ea typeface="HGP創英角ｺﾞｼｯｸUB" panose="020B0900000000000000" pitchFamily="50" charset="-128"/>
              </a:rPr>
              <a:t>ＩＴ化の状況</a:t>
            </a:r>
          </a:p>
        </p:txBody>
      </p:sp>
    </p:spTree>
    <p:extLst>
      <p:ext uri="{BB962C8B-B14F-4D97-AF65-F5344CB8AC3E}">
        <p14:creationId xmlns:p14="http://schemas.microsoft.com/office/powerpoint/2010/main" val="185628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3AA983F-D04E-96E9-9976-EB2607FDB369}"/>
              </a:ext>
            </a:extLst>
          </p:cNvPr>
          <p:cNvSpPr txBox="1"/>
          <p:nvPr/>
        </p:nvSpPr>
        <p:spPr>
          <a:xfrm>
            <a:off x="821391" y="552310"/>
            <a:ext cx="8364069" cy="1107996"/>
          </a:xfrm>
          <a:prstGeom prst="rect">
            <a:avLst/>
          </a:prstGeom>
          <a:noFill/>
        </p:spPr>
        <p:txBody>
          <a:bodyPr wrap="square" rtlCol="0" anchor="ctr">
            <a:spAutoFit/>
          </a:bodyPr>
          <a:lstStyle/>
          <a:p>
            <a:r>
              <a:rPr lang="ja-JP" altLang="en-US" sz="4800" dirty="0">
                <a:latin typeface="HGP創英角ｺﾞｼｯｸUB" panose="020B0900000000000000" pitchFamily="50" charset="-128"/>
                <a:ea typeface="HGP創英角ｺﾞｼｯｸUB" panose="020B0900000000000000" pitchFamily="50" charset="-128"/>
              </a:rPr>
              <a:t>９．参考資料</a:t>
            </a:r>
          </a:p>
          <a:p>
            <a:endParaRPr kumimoji="1" lang="ja-JP" altLang="en-US" dirty="0"/>
          </a:p>
        </p:txBody>
      </p:sp>
      <p:sp>
        <p:nvSpPr>
          <p:cNvPr id="3" name="テキスト ボックス 2">
            <a:extLst>
              <a:ext uri="{FF2B5EF4-FFF2-40B4-BE49-F238E27FC236}">
                <a16:creationId xmlns:a16="http://schemas.microsoft.com/office/drawing/2014/main" id="{893ECCB7-FAB3-DE7F-C0DC-2D0E5D5932E4}"/>
              </a:ext>
            </a:extLst>
          </p:cNvPr>
          <p:cNvSpPr txBox="1"/>
          <p:nvPr/>
        </p:nvSpPr>
        <p:spPr>
          <a:xfrm>
            <a:off x="1668555" y="1660306"/>
            <a:ext cx="9465609" cy="4216539"/>
          </a:xfrm>
          <a:prstGeom prst="rect">
            <a:avLst/>
          </a:prstGeom>
          <a:noFill/>
        </p:spPr>
        <p:txBody>
          <a:bodyPr wrap="square" rtlCol="0">
            <a:spAutoFit/>
          </a:bodyPr>
          <a:lstStyle/>
          <a:p>
            <a:r>
              <a:rPr lang="ja-JP" altLang="en-US" sz="2000" dirty="0">
                <a:latin typeface="HGS創英角ｺﾞｼｯｸUB" panose="020B0900000000000000" pitchFamily="50" charset="-128"/>
                <a:ea typeface="HGS創英角ｺﾞｼｯｸUB" panose="020B0900000000000000" pitchFamily="50" charset="-128"/>
              </a:rPr>
              <a:t>浄化槽維持管理</a:t>
            </a:r>
            <a:r>
              <a:rPr kumimoji="1" lang="ja-JP" altLang="en-US" sz="2000" dirty="0">
                <a:latin typeface="HGS創英角ｺﾞｼｯｸUB" panose="020B0900000000000000" pitchFamily="50" charset="-128"/>
                <a:ea typeface="HGS創英角ｺﾞｼｯｸUB" panose="020B0900000000000000" pitchFamily="50" charset="-128"/>
              </a:rPr>
              <a:t>システム</a:t>
            </a:r>
            <a:endParaRPr kumimoji="1" lang="en-US" altLang="ja-JP" sz="2000" dirty="0">
              <a:latin typeface="HGS創英角ｺﾞｼｯｸUB" panose="020B0900000000000000" pitchFamily="50" charset="-128"/>
              <a:ea typeface="HGS創英角ｺﾞｼｯｸUB" panose="020B0900000000000000" pitchFamily="50" charset="-128"/>
            </a:endParaRPr>
          </a:p>
          <a:p>
            <a:r>
              <a:rPr lang="ja-JP" altLang="en-US" dirty="0">
                <a:latin typeface="HGS創英角ｺﾞｼｯｸUB" panose="020B0900000000000000" pitchFamily="50" charset="-128"/>
                <a:ea typeface="HGS創英角ｺﾞｼｯｸUB" panose="020B0900000000000000" pitchFamily="50" charset="-128"/>
              </a:rPr>
              <a:t>　・㈱ジーテック：</a:t>
            </a:r>
            <a:r>
              <a:rPr lang="en-US" altLang="ja-JP" dirty="0">
                <a:latin typeface="Arial" panose="020B0604020202020204" pitchFamily="34" charset="0"/>
                <a:ea typeface="HGS創英角ｺﾞｼｯｸUB" panose="020B0900000000000000" pitchFamily="50" charset="-128"/>
                <a:cs typeface="Arial" panose="020B0604020202020204" pitchFamily="34" charset="0"/>
              </a:rPr>
              <a:t>https://www.gtec.co.jp/</a:t>
            </a:r>
            <a:endParaRPr kumimoji="1" lang="en-US" altLang="ja-JP" dirty="0">
              <a:latin typeface="Arial" panose="020B0604020202020204" pitchFamily="34" charset="0"/>
              <a:ea typeface="HGS創英角ｺﾞｼｯｸUB" panose="020B0900000000000000" pitchFamily="50" charset="-128"/>
              <a:cs typeface="Arial" panose="020B0604020202020204" pitchFamily="34" charset="0"/>
            </a:endParaRPr>
          </a:p>
          <a:p>
            <a:r>
              <a:rPr lang="ja-JP" altLang="en-US" dirty="0">
                <a:latin typeface="HGS創英角ｺﾞｼｯｸUB" panose="020B0900000000000000" pitchFamily="50" charset="-128"/>
                <a:ea typeface="HGS創英角ｺﾞｼｯｸUB" panose="020B0900000000000000" pitchFamily="50" charset="-128"/>
              </a:rPr>
              <a:t>　・環境工学研究所㈱：</a:t>
            </a:r>
            <a:r>
              <a:rPr lang="en-US" altLang="ja-JP" dirty="0">
                <a:latin typeface="Arial" panose="020B0604020202020204" pitchFamily="34" charset="0"/>
                <a:ea typeface="HGS創英角ｺﾞｼｯｸUB" panose="020B0900000000000000" pitchFamily="50" charset="-128"/>
                <a:cs typeface="Arial" panose="020B0604020202020204" pitchFamily="34" charset="0"/>
              </a:rPr>
              <a:t>https://www.eel-corp.jp/</a:t>
            </a:r>
          </a:p>
          <a:p>
            <a:r>
              <a:rPr lang="ja-JP" altLang="en-US" dirty="0">
                <a:latin typeface="HGS創英角ｺﾞｼｯｸUB" panose="020B0900000000000000" pitchFamily="50" charset="-128"/>
                <a:ea typeface="HGS創英角ｺﾞｼｯｸUB" panose="020B0900000000000000" pitchFamily="50" charset="-128"/>
              </a:rPr>
              <a:t>　・日本電算㈱：</a:t>
            </a:r>
            <a:r>
              <a:rPr lang="en-US" altLang="ja-JP" dirty="0">
                <a:latin typeface="Arial" panose="020B0604020202020204" pitchFamily="34" charset="0"/>
                <a:ea typeface="HGS創英角ｺﾞｼｯｸUB" panose="020B0900000000000000" pitchFamily="50" charset="-128"/>
                <a:cs typeface="Arial" panose="020B0604020202020204" pitchFamily="34" charset="0"/>
              </a:rPr>
              <a:t>https://nihondensan.com/</a:t>
            </a:r>
          </a:p>
          <a:p>
            <a:r>
              <a:rPr lang="ja-JP" altLang="en-US" dirty="0">
                <a:latin typeface="HGS創英角ｺﾞｼｯｸUB" panose="020B0900000000000000" pitchFamily="50" charset="-128"/>
                <a:ea typeface="HGS創英角ｺﾞｼｯｸUB" panose="020B0900000000000000" pitchFamily="50" charset="-128"/>
              </a:rPr>
              <a:t>　・㈱内田洋行</a:t>
            </a:r>
            <a:r>
              <a:rPr lang="en-US" altLang="ja-JP" dirty="0">
                <a:latin typeface="HGS創英角ｺﾞｼｯｸUB" panose="020B0900000000000000" pitchFamily="50" charset="-128"/>
                <a:ea typeface="HGS創英角ｺﾞｼｯｸUB" panose="020B0900000000000000" pitchFamily="50" charset="-128"/>
              </a:rPr>
              <a:t>IT</a:t>
            </a:r>
            <a:r>
              <a:rPr lang="ja-JP" altLang="en-US" dirty="0">
                <a:latin typeface="HGS創英角ｺﾞｼｯｸUB" panose="020B0900000000000000" pitchFamily="50" charset="-128"/>
                <a:ea typeface="HGS創英角ｺﾞｼｯｸUB" panose="020B0900000000000000" pitchFamily="50" charset="-128"/>
              </a:rPr>
              <a:t>ソリューションズ：</a:t>
            </a:r>
            <a:r>
              <a:rPr lang="en-US" altLang="ja-JP" dirty="0">
                <a:latin typeface="Arial" panose="020B0604020202020204" pitchFamily="34" charset="0"/>
                <a:ea typeface="HGS創英角ｺﾞｼｯｸUB" panose="020B0900000000000000" pitchFamily="50" charset="-128"/>
                <a:cs typeface="Arial" panose="020B0604020202020204" pitchFamily="34" charset="0"/>
              </a:rPr>
              <a:t>https://www.uchida-it.co.jp/product/jyoukasou/</a:t>
            </a:r>
          </a:p>
          <a:p>
            <a:r>
              <a:rPr kumimoji="1" lang="ja-JP" altLang="en-US" dirty="0">
                <a:latin typeface="HGS創英角ｺﾞｼｯｸUB" panose="020B0900000000000000" pitchFamily="50" charset="-128"/>
                <a:ea typeface="HGS創英角ｺﾞｼｯｸUB" panose="020B0900000000000000" pitchFamily="50" charset="-128"/>
              </a:rPr>
              <a:t>　・トスバックシステムズ㈱：</a:t>
            </a:r>
            <a:r>
              <a:rPr kumimoji="1" lang="en-US" altLang="ja-JP" dirty="0">
                <a:latin typeface="Arial" panose="020B0604020202020204" pitchFamily="34" charset="0"/>
                <a:ea typeface="HGS創英角ｺﾞｼｯｸUB" panose="020B0900000000000000" pitchFamily="50" charset="-128"/>
                <a:cs typeface="Arial" panose="020B0604020202020204" pitchFamily="34" charset="0"/>
              </a:rPr>
              <a:t>https://www.tosbac-systems.co.jp/joukasou.html</a:t>
            </a:r>
          </a:p>
          <a:p>
            <a:r>
              <a:rPr lang="ja-JP" altLang="en-US" dirty="0">
                <a:latin typeface="HGS創英角ｺﾞｼｯｸUB" panose="020B0900000000000000" pitchFamily="50" charset="-128"/>
                <a:ea typeface="HGS創英角ｺﾞｼｯｸUB" panose="020B0900000000000000" pitchFamily="50" charset="-128"/>
              </a:rPr>
              <a:t>　</a:t>
            </a:r>
            <a:r>
              <a:rPr kumimoji="1" lang="ja-JP" altLang="en-US" dirty="0">
                <a:latin typeface="HGS創英角ｺﾞｼｯｸUB" panose="020B0900000000000000" pitchFamily="50" charset="-128"/>
                <a:ea typeface="HGS創英角ｺﾞｼｯｸUB" panose="020B0900000000000000" pitchFamily="50" charset="-128"/>
              </a:rPr>
              <a:t>・㈱ＨＨＣ：</a:t>
            </a:r>
            <a:r>
              <a:rPr kumimoji="1" lang="en-US" altLang="ja-JP" dirty="0">
                <a:latin typeface="Arial" panose="020B0604020202020204" pitchFamily="34" charset="0"/>
                <a:ea typeface="HGS創英角ｺﾞｼｯｸUB" panose="020B0900000000000000" pitchFamily="50" charset="-128"/>
                <a:cs typeface="Arial" panose="020B0604020202020204" pitchFamily="34" charset="0"/>
              </a:rPr>
              <a:t>https://hhc.co.jp/</a:t>
            </a:r>
          </a:p>
          <a:p>
            <a:r>
              <a:rPr lang="ja-JP" altLang="en-US" sz="2000" dirty="0">
                <a:latin typeface="HGS創英角ｺﾞｼｯｸUB" panose="020B0900000000000000" pitchFamily="50" charset="-128"/>
                <a:ea typeface="HGS創英角ｺﾞｼｯｸUB" panose="020B0900000000000000" pitchFamily="50" charset="-128"/>
              </a:rPr>
              <a:t>導入先</a:t>
            </a:r>
            <a:endParaRPr lang="en-US" altLang="ja-JP" sz="2000" dirty="0">
              <a:latin typeface="HGS創英角ｺﾞｼｯｸUB" panose="020B0900000000000000" pitchFamily="50" charset="-128"/>
              <a:ea typeface="HGS創英角ｺﾞｼｯｸUB" panose="020B0900000000000000" pitchFamily="50" charset="-128"/>
            </a:endParaRPr>
          </a:p>
          <a:p>
            <a:r>
              <a:rPr kumimoji="1" lang="ja-JP" altLang="en-US" sz="2000" dirty="0">
                <a:latin typeface="HGS創英角ｺﾞｼｯｸUB" panose="020B0900000000000000" pitchFamily="50" charset="-128"/>
                <a:ea typeface="HGS創英角ｺﾞｼｯｸUB" panose="020B0900000000000000" pitchFamily="50" charset="-128"/>
              </a:rPr>
              <a:t>　・㈲三友水質管理：</a:t>
            </a:r>
            <a:r>
              <a:rPr kumimoji="1" lang="en-US" altLang="ja-JP" sz="2000" dirty="0">
                <a:latin typeface="Arial" panose="020B0604020202020204" pitchFamily="34" charset="0"/>
                <a:ea typeface="HGS創英角ｺﾞｼｯｸUB" panose="020B0900000000000000" pitchFamily="50" charset="-128"/>
                <a:cs typeface="Arial" panose="020B0604020202020204" pitchFamily="34" charset="0"/>
              </a:rPr>
              <a:t>http://sanyu-suishitsu.co.jp/</a:t>
            </a:r>
          </a:p>
          <a:p>
            <a:r>
              <a:rPr lang="ja-JP" altLang="en-US" sz="2000" dirty="0">
                <a:latin typeface="HGS創英角ｺﾞｼｯｸUB" panose="020B0900000000000000" pitchFamily="50" charset="-128"/>
                <a:ea typeface="HGS創英角ｺﾞｼｯｸUB" panose="020B0900000000000000" pitchFamily="50" charset="-128"/>
              </a:rPr>
              <a:t>　・新埼玉環境センター㈱：</a:t>
            </a:r>
            <a:r>
              <a:rPr lang="en-US" altLang="ja-JP" sz="2000" dirty="0">
                <a:latin typeface="Arial" panose="020B0604020202020204" pitchFamily="34" charset="0"/>
                <a:ea typeface="HGS創英角ｺﾞｼｯｸUB" panose="020B0900000000000000" pitchFamily="50" charset="-128"/>
                <a:cs typeface="Arial" panose="020B0604020202020204" pitchFamily="34" charset="0"/>
              </a:rPr>
              <a:t>https://shin-saitama.com/</a:t>
            </a:r>
          </a:p>
          <a:p>
            <a:r>
              <a:rPr kumimoji="1" lang="ja-JP" altLang="en-US" sz="2000" dirty="0">
                <a:latin typeface="HGS創英角ｺﾞｼｯｸUB" panose="020B0900000000000000" pitchFamily="50" charset="-128"/>
                <a:ea typeface="HGS創英角ｺﾞｼｯｸUB" panose="020B0900000000000000" pitchFamily="50" charset="-128"/>
              </a:rPr>
              <a:t>　・㈱太陽都市クリーナー：</a:t>
            </a:r>
            <a:r>
              <a:rPr kumimoji="1" lang="en-US" altLang="ja-JP" sz="2000" dirty="0">
                <a:latin typeface="Arial" panose="020B0604020202020204" pitchFamily="34" charset="0"/>
                <a:ea typeface="HGS創英角ｺﾞｼｯｸUB" panose="020B0900000000000000" pitchFamily="50" charset="-128"/>
                <a:cs typeface="Arial" panose="020B0604020202020204" pitchFamily="34" charset="0"/>
              </a:rPr>
              <a:t>https://www.fuchu-ttc.co.jp/</a:t>
            </a:r>
          </a:p>
          <a:p>
            <a:r>
              <a:rPr kumimoji="1" lang="ja-JP" altLang="en-US" sz="2000" dirty="0">
                <a:latin typeface="HGS創英角ｺﾞｼｯｸUB" panose="020B0900000000000000" pitchFamily="50" charset="-128"/>
                <a:ea typeface="HGS創英角ｺﾞｼｯｸUB" panose="020B0900000000000000" pitchFamily="50" charset="-128"/>
              </a:rPr>
              <a:t>浄化槽研究</a:t>
            </a:r>
            <a:endParaRPr kumimoji="1" lang="en-US" altLang="ja-JP" sz="2000" dirty="0">
              <a:latin typeface="HGS創英角ｺﾞｼｯｸUB" panose="020B0900000000000000" pitchFamily="50" charset="-128"/>
              <a:ea typeface="HGS創英角ｺﾞｼｯｸUB" panose="020B0900000000000000" pitchFamily="50" charset="-128"/>
            </a:endParaRPr>
          </a:p>
          <a:p>
            <a:r>
              <a:rPr kumimoji="1" lang="ja-JP" altLang="en-US" sz="2000" dirty="0">
                <a:latin typeface="HGS創英角ｺﾞｼｯｸUB" panose="020B0900000000000000" pitchFamily="50" charset="-128"/>
                <a:ea typeface="HGS創英角ｺﾞｼｯｸUB" panose="020B0900000000000000" pitchFamily="50" charset="-128"/>
              </a:rPr>
              <a:t>　・㈱ノックナム：</a:t>
            </a:r>
            <a:r>
              <a:rPr kumimoji="1" lang="en-US" altLang="ja-JP" sz="2000" dirty="0">
                <a:latin typeface="Arial" panose="020B0604020202020204" pitchFamily="34" charset="0"/>
                <a:ea typeface="HGS創英角ｺﾞｼｯｸUB" panose="020B0900000000000000" pitchFamily="50" charset="-128"/>
                <a:cs typeface="Arial" panose="020B0604020202020204" pitchFamily="34" charset="0"/>
              </a:rPr>
              <a:t>https://nocnum.com/</a:t>
            </a:r>
          </a:p>
          <a:p>
            <a:r>
              <a:rPr lang="ja-JP" altLang="en-US" sz="2000" dirty="0">
                <a:latin typeface="HGS創英角ｺﾞｼｯｸUB" panose="020B0900000000000000" pitchFamily="50" charset="-128"/>
                <a:ea typeface="HGS創英角ｺﾞｼｯｸUB" panose="020B0900000000000000" pitchFamily="50" charset="-128"/>
              </a:rPr>
              <a:t>　・㈱ＨＨＣ：</a:t>
            </a:r>
            <a:r>
              <a:rPr lang="en-US" altLang="ja-JP" sz="2000" dirty="0">
                <a:latin typeface="Arial" panose="020B0604020202020204" pitchFamily="34" charset="0"/>
                <a:ea typeface="HGS創英角ｺﾞｼｯｸUB" panose="020B0900000000000000" pitchFamily="50" charset="-128"/>
                <a:cs typeface="Arial" panose="020B0604020202020204" pitchFamily="34" charset="0"/>
              </a:rPr>
              <a:t>https://hhc.co.jp/information/</a:t>
            </a:r>
            <a:r>
              <a:rPr lang="ja-JP" altLang="en-US" sz="1600" dirty="0">
                <a:ea typeface="+mj-ea"/>
              </a:rPr>
              <a:t>浄化槽研究奨励・楠本賞の受賞</a:t>
            </a:r>
            <a:r>
              <a:rPr lang="en-US" altLang="ja-JP" sz="1600" dirty="0">
                <a:ea typeface="+mj-ea"/>
              </a:rPr>
              <a:t>/</a:t>
            </a:r>
            <a:endParaRPr kumimoji="1" lang="ja-JP" altLang="en-US" sz="1600" dirty="0">
              <a:ea typeface="+mj-ea"/>
            </a:endParaRPr>
          </a:p>
        </p:txBody>
      </p:sp>
      <p:pic>
        <p:nvPicPr>
          <p:cNvPr id="4" name="デザイン">
            <a:extLst>
              <a:ext uri="{FF2B5EF4-FFF2-40B4-BE49-F238E27FC236}">
                <a16:creationId xmlns:a16="http://schemas.microsoft.com/office/drawing/2014/main" id="{4809C0C5-8D53-B1E2-51DB-9E8AFE16FB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7164" y="271717"/>
            <a:ext cx="9734836" cy="6660000"/>
          </a:xfrm>
          <a:prstGeom prst="rect">
            <a:avLst/>
          </a:prstGeom>
        </p:spPr>
      </p:pic>
    </p:spTree>
    <p:extLst>
      <p:ext uri="{BB962C8B-B14F-4D97-AF65-F5344CB8AC3E}">
        <p14:creationId xmlns:p14="http://schemas.microsoft.com/office/powerpoint/2010/main" val="181671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54F653C-8434-9AF8-FA48-E2CB894A025C}"/>
              </a:ext>
            </a:extLst>
          </p:cNvPr>
          <p:cNvSpPr txBox="1"/>
          <p:nvPr/>
        </p:nvSpPr>
        <p:spPr>
          <a:xfrm>
            <a:off x="821391" y="552310"/>
            <a:ext cx="8364069" cy="1107996"/>
          </a:xfrm>
          <a:prstGeom prst="rect">
            <a:avLst/>
          </a:prstGeom>
          <a:noFill/>
        </p:spPr>
        <p:txBody>
          <a:bodyPr wrap="square" rtlCol="0" anchor="ctr">
            <a:spAutoFit/>
          </a:bodyPr>
          <a:lstStyle/>
          <a:p>
            <a:r>
              <a:rPr lang="ja-JP" altLang="en-US" sz="4800" dirty="0">
                <a:latin typeface="HGP創英角ｺﾞｼｯｸUB" panose="020B0900000000000000" pitchFamily="50" charset="-128"/>
                <a:ea typeface="HGP創英角ｺﾞｼｯｸUB" panose="020B0900000000000000" pitchFamily="50" charset="-128"/>
              </a:rPr>
              <a:t>１．初期の浄化槽業務システム</a:t>
            </a:r>
            <a:endParaRPr lang="en-US" altLang="ja-JP" sz="4800" dirty="0">
              <a:latin typeface="HGP創英角ｺﾞｼｯｸUB" panose="020B0900000000000000" pitchFamily="50" charset="-128"/>
              <a:ea typeface="HGP創英角ｺﾞｼｯｸUB" panose="020B0900000000000000" pitchFamily="50" charset="-128"/>
            </a:endParaRPr>
          </a:p>
          <a:p>
            <a:endParaRPr kumimoji="1" lang="ja-JP" altLang="en-US" dirty="0"/>
          </a:p>
        </p:txBody>
      </p:sp>
      <p:pic>
        <p:nvPicPr>
          <p:cNvPr id="2" name="デザイン">
            <a:extLst>
              <a:ext uri="{FF2B5EF4-FFF2-40B4-BE49-F238E27FC236}">
                <a16:creationId xmlns:a16="http://schemas.microsoft.com/office/drawing/2014/main" id="{56BC9118-E8E2-94EE-281D-CF3DDC04A4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7132" y="285284"/>
            <a:ext cx="10034868" cy="6660000"/>
          </a:xfrm>
          <a:prstGeom prst="rect">
            <a:avLst/>
          </a:prstGeom>
        </p:spPr>
      </p:pic>
      <p:sp>
        <p:nvSpPr>
          <p:cNvPr id="10" name="テキスト ボックス 1">
            <a:extLst>
              <a:ext uri="{FF2B5EF4-FFF2-40B4-BE49-F238E27FC236}">
                <a16:creationId xmlns:a16="http://schemas.microsoft.com/office/drawing/2014/main" id="{6FF92F29-B8BD-960D-C894-A1056342865A}"/>
              </a:ext>
            </a:extLst>
          </p:cNvPr>
          <p:cNvSpPr txBox="1"/>
          <p:nvPr/>
        </p:nvSpPr>
        <p:spPr>
          <a:xfrm>
            <a:off x="1372925" y="4919677"/>
            <a:ext cx="2699598" cy="1457465"/>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3600"/>
              </a:lnSpc>
            </a:pPr>
            <a:r>
              <a:rPr lang="ja-JP" sz="2800" b="1" kern="100">
                <a:effectLst/>
                <a:latin typeface="游明朝" panose="02020400000000000000" pitchFamily="18" charset="-128"/>
                <a:ea typeface="BIZ UDP明朝 Medium" panose="02020500000000000000" pitchFamily="18" charset="-128"/>
                <a:cs typeface="Times New Roman" panose="02020603050405020304" pitchFamily="18" charset="0"/>
              </a:rPr>
              <a:t>浄化槽トータル管理システム</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3600"/>
              </a:lnSpc>
            </a:pPr>
            <a:r>
              <a:rPr lang="en-US" sz="3600" kern="100">
                <a:effectLst/>
                <a:latin typeface="BIZ UDP明朝 Medium" panose="02020500000000000000" pitchFamily="18" charset="-128"/>
                <a:ea typeface="游明朝" panose="02020400000000000000" pitchFamily="18" charset="-128"/>
                <a:cs typeface="Times New Roman" panose="02020603050405020304" pitchFamily="18" charset="0"/>
              </a:rPr>
              <a:t>System21</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946BAB9A-F8DD-5E36-BB83-CD8B19E73DC0}"/>
              </a:ext>
            </a:extLst>
          </p:cNvPr>
          <p:cNvSpPr txBox="1"/>
          <p:nvPr/>
        </p:nvSpPr>
        <p:spPr>
          <a:xfrm>
            <a:off x="1668556" y="1660306"/>
            <a:ext cx="7904069" cy="2308324"/>
          </a:xfrm>
          <a:prstGeom prst="rect">
            <a:avLst/>
          </a:prstGeom>
          <a:noFill/>
        </p:spPr>
        <p:txBody>
          <a:bodyPr wrap="square" rtlCol="0">
            <a:spAutoFit/>
          </a:bodyPr>
          <a:lstStyle/>
          <a:p>
            <a:r>
              <a:rPr kumimoji="1" lang="ja-JP" altLang="en-US" sz="3600" dirty="0">
                <a:latin typeface="HGS創英角ｺﾞｼｯｸUB" panose="020B0900000000000000" pitchFamily="50" charset="-128"/>
                <a:ea typeface="HGS創英角ｺﾞｼｯｸUB" panose="020B0900000000000000" pitchFamily="50" charset="-128"/>
              </a:rPr>
              <a:t>導入の目的は</a:t>
            </a:r>
            <a:endParaRPr kumimoji="1" lang="en-US" altLang="ja-JP" sz="3600" dirty="0">
              <a:latin typeface="HGS創英角ｺﾞｼｯｸUB" panose="020B0900000000000000" pitchFamily="50" charset="-128"/>
              <a:ea typeface="HGS創英角ｺﾞｼｯｸUB" panose="020B0900000000000000" pitchFamily="50" charset="-128"/>
            </a:endParaRPr>
          </a:p>
          <a:p>
            <a:r>
              <a:rPr lang="ja-JP" altLang="en-US" sz="3600" dirty="0">
                <a:latin typeface="HGS創英角ｺﾞｼｯｸUB" panose="020B0900000000000000" pitchFamily="50" charset="-128"/>
                <a:ea typeface="HGS創英角ｺﾞｼｯｸUB" panose="020B0900000000000000" pitchFamily="50" charset="-128"/>
              </a:rPr>
              <a:t>　・浄化槽台帳の電子化</a:t>
            </a:r>
            <a:endParaRPr lang="en-US" altLang="ja-JP" sz="3600" dirty="0">
              <a:latin typeface="HGS創英角ｺﾞｼｯｸUB" panose="020B0900000000000000" pitchFamily="50" charset="-128"/>
              <a:ea typeface="HGS創英角ｺﾞｼｯｸUB" panose="020B0900000000000000" pitchFamily="50" charset="-128"/>
            </a:endParaRPr>
          </a:p>
          <a:p>
            <a:r>
              <a:rPr lang="ja-JP" altLang="en-US" sz="3600" dirty="0">
                <a:latin typeface="HGS創英角ｺﾞｼｯｸUB" panose="020B0900000000000000" pitchFamily="50" charset="-128"/>
                <a:ea typeface="HGS創英角ｺﾞｼｯｸUB" panose="020B0900000000000000" pitchFamily="50" charset="-128"/>
              </a:rPr>
              <a:t>　・未作業を防ぐスケジュール管理</a:t>
            </a:r>
            <a:endParaRPr lang="en-US" altLang="ja-JP" sz="3600" dirty="0">
              <a:latin typeface="HGS創英角ｺﾞｼｯｸUB" panose="020B0900000000000000" pitchFamily="50" charset="-128"/>
              <a:ea typeface="HGS創英角ｺﾞｼｯｸUB" panose="020B0900000000000000" pitchFamily="50" charset="-128"/>
            </a:endParaRPr>
          </a:p>
          <a:p>
            <a:r>
              <a:rPr lang="ja-JP" altLang="en-US" sz="3600" dirty="0">
                <a:latin typeface="HGS創英角ｺﾞｼｯｸUB" panose="020B0900000000000000" pitchFamily="50" charset="-128"/>
                <a:ea typeface="HGS創英角ｺﾞｼｯｸUB" panose="020B0900000000000000" pitchFamily="50" charset="-128"/>
              </a:rPr>
              <a:t>　・請求漏れを防止する販売管理</a:t>
            </a:r>
            <a:endParaRPr lang="en-US" altLang="ja-JP" sz="3600" dirty="0">
              <a:latin typeface="HGS創英角ｺﾞｼｯｸUB" panose="020B0900000000000000" pitchFamily="50" charset="-128"/>
              <a:ea typeface="HGS創英角ｺﾞｼｯｸUB" panose="020B0900000000000000" pitchFamily="50" charset="-128"/>
            </a:endParaRPr>
          </a:p>
        </p:txBody>
      </p:sp>
      <p:pic>
        <p:nvPicPr>
          <p:cNvPr id="7" name="図 6" descr="ロゴ, 会社名&#10;&#10;自動的に生成された説明">
            <a:extLst>
              <a:ext uri="{FF2B5EF4-FFF2-40B4-BE49-F238E27FC236}">
                <a16:creationId xmlns:a16="http://schemas.microsoft.com/office/drawing/2014/main" id="{3EA5989F-5996-C4CF-ED99-D51EAA28A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9816" y="4472352"/>
            <a:ext cx="4698771" cy="1271484"/>
          </a:xfrm>
          <a:prstGeom prst="rect">
            <a:avLst/>
          </a:prstGeom>
          <a:solidFill>
            <a:schemeClr val="bg1"/>
          </a:solidFill>
          <a:ln>
            <a:solidFill>
              <a:srgbClr val="0070C0"/>
            </a:solidFill>
          </a:ln>
        </p:spPr>
      </p:pic>
      <p:pic>
        <p:nvPicPr>
          <p:cNvPr id="9" name="図 8" descr="テキスト&#10;&#10;自動的に生成された説明">
            <a:extLst>
              <a:ext uri="{FF2B5EF4-FFF2-40B4-BE49-F238E27FC236}">
                <a16:creationId xmlns:a16="http://schemas.microsoft.com/office/drawing/2014/main" id="{9B06AA7B-E25C-9229-7444-552C35D725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0862" y="4098731"/>
            <a:ext cx="2949196" cy="1470787"/>
          </a:xfrm>
          <a:prstGeom prst="rect">
            <a:avLst/>
          </a:prstGeom>
          <a:ln>
            <a:solidFill>
              <a:srgbClr val="0070C0"/>
            </a:solidFill>
          </a:ln>
        </p:spPr>
      </p:pic>
    </p:spTree>
    <p:extLst>
      <p:ext uri="{BB962C8B-B14F-4D97-AF65-F5344CB8AC3E}">
        <p14:creationId xmlns:p14="http://schemas.microsoft.com/office/powerpoint/2010/main" val="199701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駐車場, メーター, ストリート, 車 が含まれている画像&#10;&#10;自動的に生成された説明">
            <a:extLst>
              <a:ext uri="{FF2B5EF4-FFF2-40B4-BE49-F238E27FC236}">
                <a16:creationId xmlns:a16="http://schemas.microsoft.com/office/drawing/2014/main" id="{B3B4E6EC-0A9B-7DC0-80E7-BCA2FD0B0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206" y="347044"/>
            <a:ext cx="10083587" cy="6510956"/>
          </a:xfrm>
          <a:prstGeom prst="rect">
            <a:avLst/>
          </a:prstGeom>
        </p:spPr>
      </p:pic>
      <p:sp>
        <p:nvSpPr>
          <p:cNvPr id="5" name="テキスト ボックス 4">
            <a:extLst>
              <a:ext uri="{FF2B5EF4-FFF2-40B4-BE49-F238E27FC236}">
                <a16:creationId xmlns:a16="http://schemas.microsoft.com/office/drawing/2014/main" id="{F9C44284-C0C7-3D55-6ADB-AA7F2E76E361}"/>
              </a:ext>
            </a:extLst>
          </p:cNvPr>
          <p:cNvSpPr txBox="1"/>
          <p:nvPr/>
        </p:nvSpPr>
        <p:spPr>
          <a:xfrm>
            <a:off x="821391" y="552310"/>
            <a:ext cx="8364069" cy="1107996"/>
          </a:xfrm>
          <a:prstGeom prst="rect">
            <a:avLst/>
          </a:prstGeom>
          <a:noFill/>
        </p:spPr>
        <p:txBody>
          <a:bodyPr wrap="square" rtlCol="0" anchor="ctr">
            <a:spAutoFit/>
          </a:bodyPr>
          <a:lstStyle/>
          <a:p>
            <a:r>
              <a:rPr lang="ja-JP" altLang="en-US" sz="4800" dirty="0">
                <a:latin typeface="HGP創英角ｺﾞｼｯｸUB" panose="020B0900000000000000" pitchFamily="50" charset="-128"/>
                <a:ea typeface="HGP創英角ｺﾞｼｯｸUB" panose="020B0900000000000000" pitchFamily="50" charset="-128"/>
              </a:rPr>
              <a:t>２．現場のシステム化</a:t>
            </a:r>
            <a:endParaRPr lang="en-US" altLang="ja-JP" sz="4800" dirty="0">
              <a:latin typeface="HGP創英角ｺﾞｼｯｸUB" panose="020B0900000000000000" pitchFamily="50" charset="-128"/>
              <a:ea typeface="HGP創英角ｺﾞｼｯｸUB" panose="020B0900000000000000" pitchFamily="50" charset="-128"/>
            </a:endParaRPr>
          </a:p>
          <a:p>
            <a:endParaRPr kumimoji="1" lang="ja-JP" altLang="en-US" dirty="0"/>
          </a:p>
        </p:txBody>
      </p:sp>
    </p:spTree>
    <p:extLst>
      <p:ext uri="{BB962C8B-B14F-4D97-AF65-F5344CB8AC3E}">
        <p14:creationId xmlns:p14="http://schemas.microsoft.com/office/powerpoint/2010/main" val="261206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CDA3A6-38C7-95F4-598C-DE3B486B2999}"/>
              </a:ext>
            </a:extLst>
          </p:cNvPr>
          <p:cNvSpPr txBox="1"/>
          <p:nvPr/>
        </p:nvSpPr>
        <p:spPr>
          <a:xfrm>
            <a:off x="821391" y="552310"/>
            <a:ext cx="8797738" cy="1107996"/>
          </a:xfrm>
          <a:prstGeom prst="rect">
            <a:avLst/>
          </a:prstGeom>
          <a:noFill/>
        </p:spPr>
        <p:txBody>
          <a:bodyPr wrap="square" rtlCol="0" anchor="ctr">
            <a:spAutoFit/>
          </a:bodyPr>
          <a:lstStyle/>
          <a:p>
            <a:r>
              <a:rPr lang="ja-JP" altLang="en-US" sz="4800" dirty="0">
                <a:latin typeface="HGP創英角ｺﾞｼｯｸUB" panose="020B0900000000000000" pitchFamily="50" charset="-128"/>
                <a:ea typeface="HGP創英角ｺﾞｼｯｸUB" panose="020B0900000000000000" pitchFamily="50" charset="-128"/>
              </a:rPr>
              <a:t>３．浄化槽業界のシステム化進度</a:t>
            </a:r>
            <a:endParaRPr lang="en-US" altLang="ja-JP" sz="4800" dirty="0">
              <a:latin typeface="HGP創英角ｺﾞｼｯｸUB" panose="020B0900000000000000" pitchFamily="50" charset="-128"/>
              <a:ea typeface="HGP創英角ｺﾞｼｯｸUB" panose="020B0900000000000000" pitchFamily="50" charset="-128"/>
            </a:endParaRPr>
          </a:p>
          <a:p>
            <a:endParaRPr kumimoji="1" lang="ja-JP" altLang="en-US" dirty="0"/>
          </a:p>
        </p:txBody>
      </p:sp>
      <p:sp>
        <p:nvSpPr>
          <p:cNvPr id="6" name="テキスト ボックス 5">
            <a:extLst>
              <a:ext uri="{FF2B5EF4-FFF2-40B4-BE49-F238E27FC236}">
                <a16:creationId xmlns:a16="http://schemas.microsoft.com/office/drawing/2014/main" id="{6DACC0E3-ABC7-6F11-86D1-CADDD25D361C}"/>
              </a:ext>
            </a:extLst>
          </p:cNvPr>
          <p:cNvSpPr txBox="1"/>
          <p:nvPr/>
        </p:nvSpPr>
        <p:spPr>
          <a:xfrm>
            <a:off x="1668556" y="1660306"/>
            <a:ext cx="6465794" cy="4678204"/>
          </a:xfrm>
          <a:prstGeom prst="rect">
            <a:avLst/>
          </a:prstGeom>
          <a:noFill/>
        </p:spPr>
        <p:txBody>
          <a:bodyPr wrap="square" rtlCol="0">
            <a:spAutoFit/>
          </a:bodyPr>
          <a:lstStyle/>
          <a:p>
            <a:r>
              <a:rPr kumimoji="1" lang="ja-JP" altLang="en-US" sz="3600" dirty="0">
                <a:latin typeface="HGS創英角ｺﾞｼｯｸUB" panose="020B0900000000000000" pitchFamily="50" charset="-128"/>
                <a:ea typeface="HGS創英角ｺﾞｼｯｸUB" panose="020B0900000000000000" pitchFamily="50" charset="-128"/>
              </a:rPr>
              <a:t>システム化が進まない理由</a:t>
            </a:r>
            <a:endParaRPr kumimoji="1" lang="en-US" altLang="ja-JP" sz="3600" dirty="0">
              <a:latin typeface="HGS創英角ｺﾞｼｯｸUB" panose="020B0900000000000000" pitchFamily="50" charset="-128"/>
              <a:ea typeface="HGS創英角ｺﾞｼｯｸUB" panose="020B0900000000000000" pitchFamily="50" charset="-128"/>
            </a:endParaRPr>
          </a:p>
          <a:p>
            <a:r>
              <a:rPr lang="ja-JP" altLang="en-US" sz="3600" dirty="0">
                <a:latin typeface="HGS創英角ｺﾞｼｯｸUB" panose="020B0900000000000000" pitchFamily="50" charset="-128"/>
                <a:ea typeface="HGS創英角ｺﾞｼｯｸUB" panose="020B0900000000000000" pitchFamily="50" charset="-128"/>
              </a:rPr>
              <a:t>　・多様化している業務</a:t>
            </a:r>
            <a:endParaRPr lang="en-US" altLang="ja-JP" sz="3600" dirty="0">
              <a:latin typeface="HGS創英角ｺﾞｼｯｸUB" panose="020B0900000000000000" pitchFamily="50" charset="-128"/>
              <a:ea typeface="HGS創英角ｺﾞｼｯｸUB" panose="020B0900000000000000" pitchFamily="50" charset="-128"/>
            </a:endParaRPr>
          </a:p>
          <a:p>
            <a:r>
              <a:rPr lang="ja-JP" altLang="en-US" sz="3600" dirty="0">
                <a:latin typeface="HGS創英角ｺﾞｼｯｸUB" panose="020B0900000000000000" pitchFamily="50" charset="-128"/>
                <a:ea typeface="HGS創英角ｺﾞｼｯｸUB" panose="020B0900000000000000" pitchFamily="50" charset="-128"/>
              </a:rPr>
              <a:t>　・複雑な請求処理</a:t>
            </a:r>
            <a:endParaRPr lang="en-US" altLang="ja-JP" sz="3600" dirty="0">
              <a:latin typeface="HGS創英角ｺﾞｼｯｸUB" panose="020B0900000000000000" pitchFamily="50" charset="-128"/>
              <a:ea typeface="HGS創英角ｺﾞｼｯｸUB" panose="020B0900000000000000" pitchFamily="50" charset="-128"/>
            </a:endParaRPr>
          </a:p>
          <a:p>
            <a:r>
              <a:rPr lang="ja-JP" altLang="en-US" sz="3600" dirty="0">
                <a:latin typeface="HGS創英角ｺﾞｼｯｸUB" panose="020B0900000000000000" pitchFamily="50" charset="-128"/>
                <a:ea typeface="HGS創英角ｺﾞｼｯｸUB" panose="020B0900000000000000" pitchFamily="50" charset="-128"/>
              </a:rPr>
              <a:t>　・システムの導入コスト</a:t>
            </a:r>
            <a:endParaRPr lang="en-US" altLang="ja-JP" sz="3600" dirty="0">
              <a:latin typeface="HGS創英角ｺﾞｼｯｸUB" panose="020B0900000000000000" pitchFamily="50" charset="-128"/>
              <a:ea typeface="HGS創英角ｺﾞｼｯｸUB" panose="020B0900000000000000" pitchFamily="50" charset="-128"/>
            </a:endParaRPr>
          </a:p>
          <a:p>
            <a:r>
              <a:rPr lang="ja-JP" altLang="en-US" sz="3600" dirty="0">
                <a:latin typeface="HGS創英角ｺﾞｼｯｸUB" panose="020B0900000000000000" pitchFamily="50" charset="-128"/>
                <a:ea typeface="HGS創英角ｺﾞｼｯｸUB" panose="020B0900000000000000" pitchFamily="50" charset="-128"/>
              </a:rPr>
              <a:t>　・個人事業主の存在</a:t>
            </a:r>
            <a:endParaRPr lang="en-US" altLang="ja-JP" sz="3600" dirty="0">
              <a:latin typeface="HGS創英角ｺﾞｼｯｸUB" panose="020B0900000000000000" pitchFamily="50" charset="-128"/>
              <a:ea typeface="HGS創英角ｺﾞｼｯｸUB" panose="020B0900000000000000" pitchFamily="50" charset="-128"/>
            </a:endParaRPr>
          </a:p>
          <a:p>
            <a:r>
              <a:rPr lang="ja-JP" altLang="en-US" sz="3600" dirty="0">
                <a:latin typeface="HGS創英角ｺﾞｼｯｸUB" panose="020B0900000000000000" pitchFamily="50" charset="-128"/>
                <a:ea typeface="HGS創英角ｺﾞｼｯｸUB" panose="020B0900000000000000" pitchFamily="50" charset="-128"/>
              </a:rPr>
              <a:t>　・事務作業の簡素化</a:t>
            </a:r>
            <a:endParaRPr lang="en-US" altLang="ja-JP" sz="3600" dirty="0">
              <a:latin typeface="HGS創英角ｺﾞｼｯｸUB" panose="020B0900000000000000" pitchFamily="50" charset="-128"/>
              <a:ea typeface="HGS創英角ｺﾞｼｯｸUB" panose="020B0900000000000000" pitchFamily="50" charset="-128"/>
            </a:endParaRPr>
          </a:p>
          <a:p>
            <a:endParaRPr lang="en-US" altLang="ja-JP" sz="3200" dirty="0">
              <a:latin typeface="HGS創英角ｺﾞｼｯｸUB" panose="020B0900000000000000" pitchFamily="50" charset="-128"/>
              <a:ea typeface="HGS創英角ｺﾞｼｯｸUB" panose="020B0900000000000000" pitchFamily="50" charset="-128"/>
            </a:endParaRPr>
          </a:p>
          <a:p>
            <a:r>
              <a:rPr kumimoji="1" lang="ja-JP" altLang="en-US" sz="3200" dirty="0">
                <a:latin typeface="HGS創英角ｺﾞｼｯｸUB" panose="020B0900000000000000" pitchFamily="50" charset="-128"/>
                <a:ea typeface="HGS創英角ｺﾞｼｯｸUB" panose="020B0900000000000000" pitchFamily="50" charset="-128"/>
              </a:rPr>
              <a:t>　</a:t>
            </a:r>
            <a:endParaRPr kumimoji="1" lang="en-US" altLang="ja-JP" sz="3200" dirty="0">
              <a:latin typeface="HGS創英角ｺﾞｼｯｸUB" panose="020B0900000000000000" pitchFamily="50" charset="-128"/>
              <a:ea typeface="HGS創英角ｺﾞｼｯｸUB" panose="020B0900000000000000" pitchFamily="50" charset="-128"/>
            </a:endParaRPr>
          </a:p>
          <a:p>
            <a:endParaRPr kumimoji="1" lang="ja-JP" altLang="en-US" dirty="0"/>
          </a:p>
        </p:txBody>
      </p:sp>
      <p:pic>
        <p:nvPicPr>
          <p:cNvPr id="3" name="デザイン">
            <a:extLst>
              <a:ext uri="{FF2B5EF4-FFF2-40B4-BE49-F238E27FC236}">
                <a16:creationId xmlns:a16="http://schemas.microsoft.com/office/drawing/2014/main" id="{F88DEC61-21E9-E14F-A6C0-70A11EE1A4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7164" y="273911"/>
            <a:ext cx="9734836" cy="6660000"/>
          </a:xfrm>
          <a:prstGeom prst="rect">
            <a:avLst/>
          </a:prstGeom>
        </p:spPr>
      </p:pic>
      <p:sp>
        <p:nvSpPr>
          <p:cNvPr id="4" name="三角形">
            <a:extLst>
              <a:ext uri="{FF2B5EF4-FFF2-40B4-BE49-F238E27FC236}">
                <a16:creationId xmlns:a16="http://schemas.microsoft.com/office/drawing/2014/main" id="{FD1FBB01-E2A5-32D8-46E8-7C0389C7C9C0}"/>
              </a:ext>
            </a:extLst>
          </p:cNvPr>
          <p:cNvSpPr/>
          <p:nvPr/>
        </p:nvSpPr>
        <p:spPr>
          <a:xfrm>
            <a:off x="7398958" y="2381120"/>
            <a:ext cx="4286250" cy="36879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0F0F0"/>
          </a:solidFill>
          <a:ln w="12700">
            <a:miter lim="400000"/>
          </a:ln>
          <a:effectLst>
            <a:outerShdw blurRad="76200" dir="18900000" rotWithShape="0">
              <a:srgbClr val="000000">
                <a:alpha val="80000"/>
              </a:srgbClr>
            </a:outerShdw>
          </a:effectLst>
        </p:spPr>
        <p:txBody>
          <a:bodyPr lIns="50800" tIns="50800" rIns="50800" bIns="50800" anchor="ctr"/>
          <a:lstStyle/>
          <a:p>
            <a:pPr>
              <a:defRPr sz="3200">
                <a:effectLst>
                  <a:outerShdw blurRad="25400" dist="23998" dir="2700000" rotWithShape="0">
                    <a:srgbClr val="000000">
                      <a:alpha val="31034"/>
                    </a:srgbClr>
                  </a:outerShdw>
                </a:effectLst>
              </a:defRPr>
            </a:pPr>
            <a:endParaRPr lang="en-US" dirty="0"/>
          </a:p>
          <a:p>
            <a:pPr>
              <a:defRPr sz="3200">
                <a:effectLst>
                  <a:outerShdw blurRad="25400" dist="23998" dir="2700000" rotWithShape="0">
                    <a:srgbClr val="000000">
                      <a:alpha val="31034"/>
                    </a:srgbClr>
                  </a:outerShdw>
                </a:effectLst>
              </a:defRPr>
            </a:pPr>
            <a:endParaRPr lang="en-US" dirty="0"/>
          </a:p>
          <a:p>
            <a:pPr>
              <a:defRPr sz="3200">
                <a:effectLst>
                  <a:outerShdw blurRad="25400" dist="23998" dir="2700000" rotWithShape="0">
                    <a:srgbClr val="000000">
                      <a:alpha val="31034"/>
                    </a:srgbClr>
                  </a:outerShdw>
                </a:effectLst>
              </a:defRPr>
            </a:pPr>
            <a:endParaRPr lang="en-US" dirty="0"/>
          </a:p>
          <a:p>
            <a:pPr>
              <a:defRPr sz="3200">
                <a:effectLst>
                  <a:outerShdw blurRad="25400" dist="23998" dir="2700000" rotWithShape="0">
                    <a:srgbClr val="000000">
                      <a:alpha val="31034"/>
                    </a:srgbClr>
                  </a:outerShdw>
                </a:effectLst>
              </a:defRPr>
            </a:pPr>
            <a:endParaRPr lang="en-US" dirty="0"/>
          </a:p>
          <a:p>
            <a:pPr>
              <a:defRPr sz="3200">
                <a:effectLst>
                  <a:outerShdw blurRad="25400" dist="23998" dir="2700000" rotWithShape="0">
                    <a:srgbClr val="000000">
                      <a:alpha val="31034"/>
                    </a:srgbClr>
                  </a:outerShdw>
                </a:effectLst>
              </a:defRPr>
            </a:pPr>
            <a:r>
              <a:rPr lang="en-US" dirty="0"/>
              <a:t>	</a:t>
            </a:r>
          </a:p>
          <a:p>
            <a:pPr>
              <a:defRPr sz="3200">
                <a:effectLst>
                  <a:outerShdw blurRad="25400" dist="23998" dir="2700000" rotWithShape="0">
                    <a:srgbClr val="000000">
                      <a:alpha val="31034"/>
                    </a:srgbClr>
                  </a:outerShdw>
                </a:effectLst>
              </a:defRPr>
            </a:pPr>
            <a:r>
              <a:rPr lang="en-US" dirty="0"/>
              <a:t>	</a:t>
            </a:r>
          </a:p>
          <a:p>
            <a:pPr>
              <a:defRPr sz="3200">
                <a:effectLst>
                  <a:outerShdw blurRad="25400" dist="23998" dir="2700000" rotWithShape="0">
                    <a:srgbClr val="000000">
                      <a:alpha val="31034"/>
                    </a:srgbClr>
                  </a:outerShdw>
                </a:effectLst>
              </a:defRPr>
            </a:pPr>
            <a:r>
              <a:rPr lang="ja-JP" altLang="en-US" dirty="0"/>
              <a:t>　</a:t>
            </a:r>
            <a:r>
              <a:rPr lang="ja-JP" altLang="en-US" dirty="0">
                <a:latin typeface="HGS創英角ｺﾞｼｯｸUB" panose="020B0900000000000000" pitchFamily="50" charset="-128"/>
                <a:ea typeface="HGS創英角ｺﾞｼｯｸUB" panose="020B0900000000000000" pitchFamily="50" charset="-128"/>
              </a:rPr>
              <a:t>業者数：</a:t>
            </a:r>
            <a:r>
              <a:rPr lang="en-US" altLang="ja-JP" dirty="0">
                <a:latin typeface="HGS創英角ｺﾞｼｯｸUB" panose="020B0900000000000000" pitchFamily="50" charset="-128"/>
                <a:ea typeface="HGS創英角ｺﾞｼｯｸUB" panose="020B0900000000000000" pitchFamily="50" charset="-128"/>
              </a:rPr>
              <a:t>15,000</a:t>
            </a:r>
            <a:r>
              <a:rPr lang="ja-JP" altLang="en-US" dirty="0">
                <a:latin typeface="HGS創英角ｺﾞｼｯｸUB" panose="020B0900000000000000" pitchFamily="50" charset="-128"/>
                <a:ea typeface="HGS創英角ｺﾞｼｯｸUB" panose="020B0900000000000000" pitchFamily="50" charset="-128"/>
              </a:rPr>
              <a:t>社</a:t>
            </a:r>
            <a:endParaRPr dirty="0">
              <a:latin typeface="HGS創英角ｺﾞｼｯｸUB" panose="020B0900000000000000" pitchFamily="50" charset="-128"/>
              <a:ea typeface="HGS創英角ｺﾞｼｯｸUB" panose="020B0900000000000000" pitchFamily="50" charset="-128"/>
            </a:endParaRPr>
          </a:p>
        </p:txBody>
      </p:sp>
      <p:sp>
        <p:nvSpPr>
          <p:cNvPr id="5" name="三角形">
            <a:extLst>
              <a:ext uri="{FF2B5EF4-FFF2-40B4-BE49-F238E27FC236}">
                <a16:creationId xmlns:a16="http://schemas.microsoft.com/office/drawing/2014/main" id="{27BBE7D5-F12F-46D9-B356-D057A713BCF8}"/>
              </a:ext>
            </a:extLst>
          </p:cNvPr>
          <p:cNvSpPr/>
          <p:nvPr/>
        </p:nvSpPr>
        <p:spPr>
          <a:xfrm>
            <a:off x="8901705" y="2321003"/>
            <a:ext cx="1238250" cy="110799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2600"/>
          </a:solidFill>
          <a:ln w="12700">
            <a:miter lim="400000"/>
          </a:ln>
          <a:effectLst>
            <a:outerShdw blurRad="76200" dir="18900000" rotWithShape="0">
              <a:srgbClr val="000000">
                <a:alpha val="80000"/>
              </a:srgbClr>
            </a:outerShdw>
          </a:effectLst>
        </p:spPr>
        <p:txBody>
          <a:bodyPr lIns="50800" tIns="50800" rIns="50800" bIns="50800" anchor="ctr"/>
          <a:lstStyle/>
          <a:p>
            <a:pPr>
              <a:defRPr sz="3200">
                <a:effectLst>
                  <a:outerShdw blurRad="25400" dist="23998" dir="2700000" rotWithShape="0">
                    <a:srgbClr val="000000">
                      <a:alpha val="31034"/>
                    </a:srgbClr>
                  </a:outerShdw>
                </a:effectLst>
              </a:defRPr>
            </a:pPr>
            <a:endParaRPr/>
          </a:p>
        </p:txBody>
      </p:sp>
      <p:sp>
        <p:nvSpPr>
          <p:cNvPr id="7" name="テキスト ボックス 6">
            <a:extLst>
              <a:ext uri="{FF2B5EF4-FFF2-40B4-BE49-F238E27FC236}">
                <a16:creationId xmlns:a16="http://schemas.microsoft.com/office/drawing/2014/main" id="{21D859CE-DB1C-0B5D-BA1A-A8200EDB6769}"/>
              </a:ext>
            </a:extLst>
          </p:cNvPr>
          <p:cNvSpPr txBox="1"/>
          <p:nvPr/>
        </p:nvSpPr>
        <p:spPr>
          <a:xfrm>
            <a:off x="10533452" y="2321003"/>
            <a:ext cx="1414170" cy="400110"/>
          </a:xfrm>
          <a:prstGeom prst="rect">
            <a:avLst/>
          </a:prstGeom>
          <a:noFill/>
          <a:ln>
            <a:solidFill>
              <a:schemeClr val="accent1"/>
            </a:solidFill>
          </a:ln>
        </p:spPr>
        <p:txBody>
          <a:bodyPr wrap="none" rtlCol="0">
            <a:spAutoFit/>
          </a:bodyPr>
          <a:lstStyle/>
          <a:p>
            <a:r>
              <a:rPr kumimoji="1" lang="en-US" altLang="ja-JP" sz="2000" dirty="0">
                <a:latin typeface="HGS創英角ｺﾞｼｯｸUB" panose="020B0900000000000000" pitchFamily="50" charset="-128"/>
                <a:ea typeface="HGS創英角ｺﾞｼｯｸUB" panose="020B0900000000000000" pitchFamily="50" charset="-128"/>
              </a:rPr>
              <a:t>IT</a:t>
            </a:r>
            <a:r>
              <a:rPr kumimoji="1" lang="ja-JP" altLang="en-US" sz="2000" dirty="0">
                <a:latin typeface="HGS創英角ｺﾞｼｯｸUB" panose="020B0900000000000000" pitchFamily="50" charset="-128"/>
                <a:ea typeface="HGS創英角ｺﾞｼｯｸUB" panose="020B0900000000000000" pitchFamily="50" charset="-128"/>
              </a:rPr>
              <a:t>化事業社</a:t>
            </a:r>
          </a:p>
        </p:txBody>
      </p:sp>
      <p:cxnSp>
        <p:nvCxnSpPr>
          <p:cNvPr id="9" name="直線矢印コネクタ 8">
            <a:extLst>
              <a:ext uri="{FF2B5EF4-FFF2-40B4-BE49-F238E27FC236}">
                <a16:creationId xmlns:a16="http://schemas.microsoft.com/office/drawing/2014/main" id="{04955DF0-6094-C10D-2CC9-92CA1C94711A}"/>
              </a:ext>
            </a:extLst>
          </p:cNvPr>
          <p:cNvCxnSpPr>
            <a:cxnSpLocks/>
            <a:stCxn id="7" idx="1"/>
          </p:cNvCxnSpPr>
          <p:nvPr/>
        </p:nvCxnSpPr>
        <p:spPr>
          <a:xfrm flipH="1">
            <a:off x="9619129" y="2521058"/>
            <a:ext cx="914323" cy="431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30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2B94EBE-8324-9347-635A-6B988C7FC354}"/>
              </a:ext>
            </a:extLst>
          </p:cNvPr>
          <p:cNvSpPr txBox="1"/>
          <p:nvPr/>
        </p:nvSpPr>
        <p:spPr>
          <a:xfrm>
            <a:off x="821391" y="552310"/>
            <a:ext cx="8364069" cy="1107996"/>
          </a:xfrm>
          <a:prstGeom prst="rect">
            <a:avLst/>
          </a:prstGeom>
          <a:noFill/>
        </p:spPr>
        <p:txBody>
          <a:bodyPr wrap="square" rtlCol="0" anchor="ctr">
            <a:spAutoFit/>
          </a:bodyPr>
          <a:lstStyle/>
          <a:p>
            <a:r>
              <a:rPr lang="ja-JP" altLang="en-US" sz="4800" dirty="0">
                <a:latin typeface="HGP創英角ｺﾞｼｯｸUB" panose="020B0900000000000000" pitchFamily="50" charset="-128"/>
                <a:ea typeface="HGP創英角ｺﾞｼｯｸUB" panose="020B0900000000000000" pitchFamily="50" charset="-128"/>
              </a:rPr>
              <a:t>４．システム化のメリット</a:t>
            </a:r>
            <a:endParaRPr lang="en-US" altLang="ja-JP" sz="4800" dirty="0">
              <a:latin typeface="HGP創英角ｺﾞｼｯｸUB" panose="020B0900000000000000" pitchFamily="50" charset="-128"/>
              <a:ea typeface="HGP創英角ｺﾞｼｯｸUB" panose="020B0900000000000000" pitchFamily="50" charset="-128"/>
            </a:endParaRPr>
          </a:p>
          <a:p>
            <a:endParaRPr kumimoji="1" lang="ja-JP" altLang="en-US" dirty="0"/>
          </a:p>
        </p:txBody>
      </p:sp>
      <p:sp>
        <p:nvSpPr>
          <p:cNvPr id="4" name="テキスト ボックス 3">
            <a:extLst>
              <a:ext uri="{FF2B5EF4-FFF2-40B4-BE49-F238E27FC236}">
                <a16:creationId xmlns:a16="http://schemas.microsoft.com/office/drawing/2014/main" id="{8625F67A-DE37-A645-8210-B22843EAF3D4}"/>
              </a:ext>
            </a:extLst>
          </p:cNvPr>
          <p:cNvSpPr txBox="1"/>
          <p:nvPr/>
        </p:nvSpPr>
        <p:spPr>
          <a:xfrm>
            <a:off x="1668556" y="1660306"/>
            <a:ext cx="8237444" cy="4185761"/>
          </a:xfrm>
          <a:prstGeom prst="rect">
            <a:avLst/>
          </a:prstGeom>
          <a:noFill/>
        </p:spPr>
        <p:txBody>
          <a:bodyPr wrap="square" rtlCol="0">
            <a:spAutoFit/>
          </a:bodyPr>
          <a:lstStyle/>
          <a:p>
            <a:r>
              <a:rPr kumimoji="1" lang="ja-JP" altLang="en-US" sz="3600" dirty="0">
                <a:latin typeface="HGS創英角ｺﾞｼｯｸUB" panose="020B0900000000000000" pitchFamily="50" charset="-128"/>
                <a:ea typeface="HGS創英角ｺﾞｼｯｸUB" panose="020B0900000000000000" pitchFamily="50" charset="-128"/>
              </a:rPr>
              <a:t>システム化するメリットは何か</a:t>
            </a:r>
            <a:endParaRPr kumimoji="1" lang="en-US" altLang="ja-JP" sz="3600" dirty="0">
              <a:latin typeface="HGS創英角ｺﾞｼｯｸUB" panose="020B0900000000000000" pitchFamily="50" charset="-128"/>
              <a:ea typeface="HGS創英角ｺﾞｼｯｸUB" panose="020B0900000000000000" pitchFamily="50" charset="-128"/>
            </a:endParaRPr>
          </a:p>
          <a:p>
            <a:r>
              <a:rPr lang="ja-JP" altLang="en-US" sz="3600" dirty="0">
                <a:latin typeface="HGS創英角ｺﾞｼｯｸUB" panose="020B0900000000000000" pitchFamily="50" charset="-128"/>
                <a:ea typeface="HGS創英角ｺﾞｼｯｸUB" panose="020B0900000000000000" pitchFamily="50" charset="-128"/>
              </a:rPr>
              <a:t>　・社内の情報共有化</a:t>
            </a:r>
            <a:endParaRPr lang="en-US" altLang="ja-JP" sz="3600" dirty="0">
              <a:latin typeface="HGS創英角ｺﾞｼｯｸUB" panose="020B0900000000000000" pitchFamily="50" charset="-128"/>
              <a:ea typeface="HGS創英角ｺﾞｼｯｸUB" panose="020B0900000000000000" pitchFamily="50" charset="-128"/>
            </a:endParaRPr>
          </a:p>
          <a:p>
            <a:r>
              <a:rPr lang="ja-JP" altLang="en-US" sz="3600" dirty="0">
                <a:latin typeface="HGS創英角ｺﾞｼｯｸUB" panose="020B0900000000000000" pitchFamily="50" charset="-128"/>
                <a:ea typeface="HGS創英角ｺﾞｼｯｸUB" panose="020B0900000000000000" pitchFamily="50" charset="-128"/>
              </a:rPr>
              <a:t>　・業務の見える化</a:t>
            </a:r>
            <a:endParaRPr lang="en-US" altLang="ja-JP" sz="3600" dirty="0">
              <a:latin typeface="HGS創英角ｺﾞｼｯｸUB" panose="020B0900000000000000" pitchFamily="50" charset="-128"/>
              <a:ea typeface="HGS創英角ｺﾞｼｯｸUB" panose="020B0900000000000000" pitchFamily="50" charset="-128"/>
            </a:endParaRPr>
          </a:p>
          <a:p>
            <a:r>
              <a:rPr lang="ja-JP" altLang="en-US" sz="3600" dirty="0">
                <a:latin typeface="HGS創英角ｺﾞｼｯｸUB" panose="020B0900000000000000" pitchFamily="50" charset="-128"/>
                <a:ea typeface="HGS創英角ｺﾞｼｯｸUB" panose="020B0900000000000000" pitchFamily="50" charset="-128"/>
              </a:rPr>
              <a:t>　・ペーパーレス化</a:t>
            </a:r>
            <a:endParaRPr lang="en-US" altLang="ja-JP" sz="3600" dirty="0">
              <a:latin typeface="HGS創英角ｺﾞｼｯｸUB" panose="020B0900000000000000" pitchFamily="50" charset="-128"/>
              <a:ea typeface="HGS創英角ｺﾞｼｯｸUB" panose="020B0900000000000000" pitchFamily="50" charset="-128"/>
            </a:endParaRPr>
          </a:p>
          <a:p>
            <a:r>
              <a:rPr lang="ja-JP" altLang="en-US" sz="3600" dirty="0">
                <a:latin typeface="HGS創英角ｺﾞｼｯｸUB" panose="020B0900000000000000" pitchFamily="50" charset="-128"/>
                <a:ea typeface="HGS創英角ｺﾞｼｯｸUB" panose="020B0900000000000000" pitchFamily="50" charset="-128"/>
              </a:rPr>
              <a:t>　・他業務との連携</a:t>
            </a:r>
            <a:endParaRPr lang="en-US" altLang="ja-JP" sz="3600" dirty="0">
              <a:latin typeface="HGS創英角ｺﾞｼｯｸUB" panose="020B0900000000000000" pitchFamily="50" charset="-128"/>
              <a:ea typeface="HGS創英角ｺﾞｼｯｸUB" panose="020B0900000000000000" pitchFamily="50" charset="-128"/>
            </a:endParaRPr>
          </a:p>
          <a:p>
            <a:r>
              <a:rPr lang="ja-JP" altLang="en-US" sz="3600" dirty="0">
                <a:latin typeface="HGS創英角ｺﾞｼｯｸUB" panose="020B0900000000000000" pitchFamily="50" charset="-128"/>
                <a:ea typeface="HGS創英角ｺﾞｼｯｸUB" panose="020B0900000000000000" pitchFamily="50" charset="-128"/>
              </a:rPr>
              <a:t>　・外部との情報連携</a:t>
            </a:r>
            <a:endParaRPr lang="en-US" altLang="ja-JP" sz="3600" dirty="0">
              <a:latin typeface="HGS創英角ｺﾞｼｯｸUB" panose="020B0900000000000000" pitchFamily="50" charset="-128"/>
              <a:ea typeface="HGS創英角ｺﾞｼｯｸUB" panose="020B0900000000000000" pitchFamily="50" charset="-128"/>
            </a:endParaRPr>
          </a:p>
          <a:p>
            <a:r>
              <a:rPr kumimoji="1" lang="ja-JP" altLang="en-US" sz="3200" dirty="0">
                <a:latin typeface="HGS創英角ｺﾞｼｯｸUB" panose="020B0900000000000000" pitchFamily="50" charset="-128"/>
                <a:ea typeface="HGS創英角ｺﾞｼｯｸUB" panose="020B0900000000000000" pitchFamily="50" charset="-128"/>
              </a:rPr>
              <a:t>　</a:t>
            </a:r>
            <a:endParaRPr kumimoji="1" lang="en-US" altLang="ja-JP" sz="3200" dirty="0">
              <a:latin typeface="HGS創英角ｺﾞｼｯｸUB" panose="020B0900000000000000" pitchFamily="50" charset="-128"/>
              <a:ea typeface="HGS創英角ｺﾞｼｯｸUB" panose="020B0900000000000000" pitchFamily="50" charset="-128"/>
            </a:endParaRPr>
          </a:p>
          <a:p>
            <a:endParaRPr kumimoji="1" lang="ja-JP" altLang="en-US" dirty="0"/>
          </a:p>
        </p:txBody>
      </p:sp>
      <p:pic>
        <p:nvPicPr>
          <p:cNvPr id="3" name="デザイン">
            <a:extLst>
              <a:ext uri="{FF2B5EF4-FFF2-40B4-BE49-F238E27FC236}">
                <a16:creationId xmlns:a16="http://schemas.microsoft.com/office/drawing/2014/main" id="{B296CCF2-5B4E-77D6-4B03-4E393506D7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7164" y="291922"/>
            <a:ext cx="9734836" cy="6660000"/>
          </a:xfrm>
          <a:prstGeom prst="rect">
            <a:avLst/>
          </a:prstGeom>
        </p:spPr>
      </p:pic>
      <p:pic>
        <p:nvPicPr>
          <p:cNvPr id="6" name="図 5">
            <a:extLst>
              <a:ext uri="{FF2B5EF4-FFF2-40B4-BE49-F238E27FC236}">
                <a16:creationId xmlns:a16="http://schemas.microsoft.com/office/drawing/2014/main" id="{0AEE6B38-6400-AE9E-1F34-31395709FDC6}"/>
              </a:ext>
            </a:extLst>
          </p:cNvPr>
          <p:cNvPicPr>
            <a:picLocks noChangeAspect="1"/>
          </p:cNvPicPr>
          <p:nvPr/>
        </p:nvPicPr>
        <p:blipFill>
          <a:blip r:embed="rId4"/>
          <a:stretch>
            <a:fillRect/>
          </a:stretch>
        </p:blipFill>
        <p:spPr>
          <a:xfrm>
            <a:off x="6915007" y="2768302"/>
            <a:ext cx="4876943" cy="3384198"/>
          </a:xfrm>
          <a:prstGeom prst="rect">
            <a:avLst/>
          </a:prstGeom>
          <a:effectLst>
            <a:softEdge rad="127000"/>
          </a:effectLst>
        </p:spPr>
      </p:pic>
    </p:spTree>
    <p:extLst>
      <p:ext uri="{BB962C8B-B14F-4D97-AF65-F5344CB8AC3E}">
        <p14:creationId xmlns:p14="http://schemas.microsoft.com/office/powerpoint/2010/main" val="286043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B11F27A-FF35-647C-5E66-0460C7097450}"/>
              </a:ext>
            </a:extLst>
          </p:cNvPr>
          <p:cNvSpPr txBox="1"/>
          <p:nvPr/>
        </p:nvSpPr>
        <p:spPr>
          <a:xfrm>
            <a:off x="821391" y="552310"/>
            <a:ext cx="8364069" cy="1107996"/>
          </a:xfrm>
          <a:prstGeom prst="rect">
            <a:avLst/>
          </a:prstGeom>
          <a:noFill/>
        </p:spPr>
        <p:txBody>
          <a:bodyPr wrap="square" rtlCol="0" anchor="ctr">
            <a:spAutoFit/>
          </a:bodyPr>
          <a:lstStyle/>
          <a:p>
            <a:r>
              <a:rPr lang="ja-JP" altLang="en-US" sz="4800" dirty="0">
                <a:latin typeface="HGP創英角ｺﾞｼｯｸUB" panose="020B0900000000000000" pitchFamily="50" charset="-128"/>
                <a:ea typeface="HGP創英角ｺﾞｼｯｸUB" panose="020B0900000000000000" pitchFamily="50" charset="-128"/>
              </a:rPr>
              <a:t>５．現在のシステム</a:t>
            </a:r>
            <a:endParaRPr lang="en-US" altLang="ja-JP" sz="4800" dirty="0">
              <a:latin typeface="HGP創英角ｺﾞｼｯｸUB" panose="020B0900000000000000" pitchFamily="50" charset="-128"/>
              <a:ea typeface="HGP創英角ｺﾞｼｯｸUB" panose="020B0900000000000000" pitchFamily="50" charset="-128"/>
            </a:endParaRPr>
          </a:p>
          <a:p>
            <a:endParaRPr kumimoji="1" lang="ja-JP" altLang="en-US" dirty="0"/>
          </a:p>
        </p:txBody>
      </p:sp>
      <p:sp>
        <p:nvSpPr>
          <p:cNvPr id="4" name="テキスト ボックス 3">
            <a:extLst>
              <a:ext uri="{FF2B5EF4-FFF2-40B4-BE49-F238E27FC236}">
                <a16:creationId xmlns:a16="http://schemas.microsoft.com/office/drawing/2014/main" id="{7589705F-38D4-E91C-F681-C22E123D4E71}"/>
              </a:ext>
            </a:extLst>
          </p:cNvPr>
          <p:cNvSpPr txBox="1"/>
          <p:nvPr/>
        </p:nvSpPr>
        <p:spPr>
          <a:xfrm>
            <a:off x="1668556" y="1660306"/>
            <a:ext cx="9037544" cy="4247317"/>
          </a:xfrm>
          <a:prstGeom prst="rect">
            <a:avLst/>
          </a:prstGeom>
          <a:noFill/>
        </p:spPr>
        <p:txBody>
          <a:bodyPr wrap="square" rtlCol="0">
            <a:spAutoFit/>
          </a:bodyPr>
          <a:lstStyle/>
          <a:p>
            <a:r>
              <a:rPr lang="ja-JP" altLang="en-US" sz="3600" dirty="0">
                <a:latin typeface="HGS創英角ｺﾞｼｯｸUB" panose="020B0900000000000000" pitchFamily="50" charset="-128"/>
                <a:ea typeface="HGS創英角ｺﾞｼｯｸUB" panose="020B0900000000000000" pitchFamily="50" charset="-128"/>
              </a:rPr>
              <a:t>全国販売している浄化槽維持管理</a:t>
            </a:r>
            <a:r>
              <a:rPr kumimoji="1" lang="ja-JP" altLang="en-US" sz="3600" dirty="0">
                <a:latin typeface="HGS創英角ｺﾞｼｯｸUB" panose="020B0900000000000000" pitchFamily="50" charset="-128"/>
                <a:ea typeface="HGS創英角ｺﾞｼｯｸUB" panose="020B0900000000000000" pitchFamily="50" charset="-128"/>
              </a:rPr>
              <a:t>システム</a:t>
            </a:r>
            <a:endParaRPr kumimoji="1" lang="en-US" altLang="ja-JP" sz="3600" dirty="0">
              <a:latin typeface="HGS創英角ｺﾞｼｯｸUB" panose="020B0900000000000000" pitchFamily="50" charset="-128"/>
              <a:ea typeface="HGS創英角ｺﾞｼｯｸUB" panose="020B0900000000000000" pitchFamily="50" charset="-128"/>
            </a:endParaRPr>
          </a:p>
          <a:p>
            <a:r>
              <a:rPr lang="ja-JP" altLang="en-US" sz="3600" dirty="0">
                <a:latin typeface="HGS創英角ｺﾞｼｯｸUB" panose="020B0900000000000000" pitchFamily="50" charset="-128"/>
                <a:ea typeface="HGS創英角ｺﾞｼｯｸUB" panose="020B0900000000000000" pitchFamily="50" charset="-128"/>
              </a:rPr>
              <a:t>　・Ｍｒ</a:t>
            </a:r>
            <a:r>
              <a:rPr lang="en-US" altLang="ja-JP" sz="3600" dirty="0">
                <a:latin typeface="HGS創英角ｺﾞｼｯｸUB" panose="020B0900000000000000" pitchFamily="50" charset="-128"/>
                <a:ea typeface="HGS創英角ｺﾞｼｯｸUB" panose="020B0900000000000000" pitchFamily="50" charset="-128"/>
              </a:rPr>
              <a:t>.</a:t>
            </a:r>
            <a:r>
              <a:rPr lang="ja-JP" altLang="en-US" sz="3600" dirty="0">
                <a:latin typeface="HGS創英角ｺﾞｼｯｸUB" panose="020B0900000000000000" pitchFamily="50" charset="-128"/>
                <a:ea typeface="HGS創英角ｺﾞｼｯｸUB" panose="020B0900000000000000" pitchFamily="50" charset="-128"/>
              </a:rPr>
              <a:t>アクア（ジーテック）</a:t>
            </a:r>
            <a:endParaRPr kumimoji="1" lang="en-US" altLang="ja-JP" sz="3600" dirty="0">
              <a:latin typeface="HGS創英角ｺﾞｼｯｸUB" panose="020B0900000000000000" pitchFamily="50" charset="-128"/>
              <a:ea typeface="HGS創英角ｺﾞｼｯｸUB" panose="020B0900000000000000" pitchFamily="50" charset="-128"/>
            </a:endParaRPr>
          </a:p>
          <a:p>
            <a:r>
              <a:rPr lang="ja-JP" altLang="en-US" sz="3600" dirty="0">
                <a:latin typeface="HGS創英角ｺﾞｼｯｸUB" panose="020B0900000000000000" pitchFamily="50" charset="-128"/>
                <a:ea typeface="HGS創英角ｺﾞｼｯｸUB" panose="020B0900000000000000" pitchFamily="50" charset="-128"/>
              </a:rPr>
              <a:t>　・管理職人（環境工学研究所）</a:t>
            </a:r>
            <a:endParaRPr lang="en-US" altLang="ja-JP" sz="3600" dirty="0">
              <a:latin typeface="HGS創英角ｺﾞｼｯｸUB" panose="020B0900000000000000" pitchFamily="50" charset="-128"/>
              <a:ea typeface="HGS創英角ｺﾞｼｯｸUB" panose="020B0900000000000000" pitchFamily="50" charset="-128"/>
            </a:endParaRPr>
          </a:p>
          <a:p>
            <a:r>
              <a:rPr lang="ja-JP" altLang="en-US" sz="3600" dirty="0">
                <a:latin typeface="HGS創英角ｺﾞｼｯｸUB" panose="020B0900000000000000" pitchFamily="50" charset="-128"/>
                <a:ea typeface="HGS創英角ｺﾞｼｯｸUB" panose="020B0900000000000000" pitchFamily="50" charset="-128"/>
              </a:rPr>
              <a:t>　・エコまる（日本電算）</a:t>
            </a:r>
            <a:endParaRPr lang="en-US" altLang="ja-JP" sz="3600" dirty="0">
              <a:latin typeface="HGS創英角ｺﾞｼｯｸUB" panose="020B0900000000000000" pitchFamily="50" charset="-128"/>
              <a:ea typeface="HGS創英角ｺﾞｼｯｸUB" panose="020B0900000000000000" pitchFamily="50" charset="-128"/>
            </a:endParaRPr>
          </a:p>
          <a:p>
            <a:r>
              <a:rPr lang="ja-JP" altLang="en-US" sz="3600" dirty="0">
                <a:latin typeface="HGS創英角ｺﾞｼｯｸUB" panose="020B0900000000000000" pitchFamily="50" charset="-128"/>
                <a:ea typeface="HGS創英角ｺﾞｼｯｸUB" panose="020B0900000000000000" pitchFamily="50" charset="-128"/>
              </a:rPr>
              <a:t>　・浄化槽システム（内田洋行）</a:t>
            </a:r>
            <a:endParaRPr lang="en-US" altLang="ja-JP" sz="3600" dirty="0">
              <a:latin typeface="HGS創英角ｺﾞｼｯｸUB" panose="020B0900000000000000" pitchFamily="50" charset="-128"/>
              <a:ea typeface="HGS創英角ｺﾞｼｯｸUB" panose="020B0900000000000000" pitchFamily="50" charset="-128"/>
            </a:endParaRPr>
          </a:p>
          <a:p>
            <a:r>
              <a:rPr kumimoji="1" lang="ja-JP" altLang="en-US" sz="3600" dirty="0">
                <a:latin typeface="HGS創英角ｺﾞｼｯｸUB" panose="020B0900000000000000" pitchFamily="50" charset="-128"/>
                <a:ea typeface="HGS創英角ｺﾞｼｯｸUB" panose="020B0900000000000000" pitchFamily="50" charset="-128"/>
              </a:rPr>
              <a:t>　・じょうでき（トスバックシステムズ）</a:t>
            </a:r>
            <a:endParaRPr kumimoji="1" lang="en-US" altLang="ja-JP" sz="3600" dirty="0">
              <a:latin typeface="HGS創英角ｺﾞｼｯｸUB" panose="020B0900000000000000" pitchFamily="50" charset="-128"/>
              <a:ea typeface="HGS創英角ｺﾞｼｯｸUB" panose="020B0900000000000000" pitchFamily="50" charset="-128"/>
            </a:endParaRPr>
          </a:p>
          <a:p>
            <a:r>
              <a:rPr lang="ja-JP" altLang="en-US" sz="3600" dirty="0">
                <a:latin typeface="HGS創英角ｺﾞｼｯｸUB" panose="020B0900000000000000" pitchFamily="50" charset="-128"/>
                <a:ea typeface="HGS創英角ｺﾞｼｯｸUB" panose="020B0900000000000000" pitchFamily="50" charset="-128"/>
              </a:rPr>
              <a:t>　</a:t>
            </a:r>
            <a:r>
              <a:rPr kumimoji="1" lang="ja-JP" altLang="en-US" sz="3600" dirty="0">
                <a:latin typeface="HGS創英角ｺﾞｼｯｸUB" panose="020B0900000000000000" pitchFamily="50" charset="-128"/>
                <a:ea typeface="HGS創英角ｺﾞｼｯｸUB" panose="020B0900000000000000" pitchFamily="50" charset="-128"/>
              </a:rPr>
              <a:t>・ＥＣＯシリーズ（ＨＨＣ）</a:t>
            </a:r>
            <a:endParaRPr kumimoji="1" lang="en-US" altLang="ja-JP" sz="3600" dirty="0">
              <a:latin typeface="HGS創英角ｺﾞｼｯｸUB" panose="020B0900000000000000" pitchFamily="50" charset="-128"/>
              <a:ea typeface="HGS創英角ｺﾞｼｯｸUB" panose="020B0900000000000000" pitchFamily="50" charset="-128"/>
            </a:endParaRPr>
          </a:p>
          <a:p>
            <a:endParaRPr kumimoji="1" lang="ja-JP" altLang="en-US" dirty="0"/>
          </a:p>
        </p:txBody>
      </p:sp>
      <p:pic>
        <p:nvPicPr>
          <p:cNvPr id="3" name="デザイン">
            <a:extLst>
              <a:ext uri="{FF2B5EF4-FFF2-40B4-BE49-F238E27FC236}">
                <a16:creationId xmlns:a16="http://schemas.microsoft.com/office/drawing/2014/main" id="{EE8A6C9C-C84A-7EDA-05A1-AABF598C14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7164" y="301158"/>
            <a:ext cx="9734836" cy="6660000"/>
          </a:xfrm>
          <a:prstGeom prst="rect">
            <a:avLst/>
          </a:prstGeom>
        </p:spPr>
      </p:pic>
    </p:spTree>
    <p:extLst>
      <p:ext uri="{BB962C8B-B14F-4D97-AF65-F5344CB8AC3E}">
        <p14:creationId xmlns:p14="http://schemas.microsoft.com/office/powerpoint/2010/main" val="20673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1D8958B-28BD-B50E-D54D-F4483B20BC72}"/>
              </a:ext>
            </a:extLst>
          </p:cNvPr>
          <p:cNvSpPr txBox="1"/>
          <p:nvPr/>
        </p:nvSpPr>
        <p:spPr>
          <a:xfrm>
            <a:off x="821391" y="552310"/>
            <a:ext cx="8364069" cy="1107996"/>
          </a:xfrm>
          <a:prstGeom prst="rect">
            <a:avLst/>
          </a:prstGeom>
          <a:noFill/>
        </p:spPr>
        <p:txBody>
          <a:bodyPr wrap="square" rtlCol="0" anchor="ctr">
            <a:spAutoFit/>
          </a:bodyPr>
          <a:lstStyle/>
          <a:p>
            <a:r>
              <a:rPr lang="ja-JP" altLang="en-US" sz="4800" dirty="0">
                <a:latin typeface="HGP創英角ｺﾞｼｯｸUB" panose="020B0900000000000000" pitchFamily="50" charset="-128"/>
                <a:ea typeface="HGP創英角ｺﾞｼｯｸUB" panose="020B0900000000000000" pitchFamily="50" charset="-128"/>
              </a:rPr>
              <a:t>６．ＥＰ３の紹介</a:t>
            </a:r>
            <a:endParaRPr lang="en-US" altLang="ja-JP" sz="4800" dirty="0">
              <a:latin typeface="HGP創英角ｺﾞｼｯｸUB" panose="020B0900000000000000" pitchFamily="50" charset="-128"/>
              <a:ea typeface="HGP創英角ｺﾞｼｯｸUB" panose="020B0900000000000000" pitchFamily="50" charset="-128"/>
            </a:endParaRPr>
          </a:p>
          <a:p>
            <a:endParaRPr kumimoji="1" lang="ja-JP" altLang="en-US" dirty="0"/>
          </a:p>
        </p:txBody>
      </p:sp>
      <p:pic>
        <p:nvPicPr>
          <p:cNvPr id="5" name="図 4">
            <a:extLst>
              <a:ext uri="{FF2B5EF4-FFF2-40B4-BE49-F238E27FC236}">
                <a16:creationId xmlns:a16="http://schemas.microsoft.com/office/drawing/2014/main" id="{F9F58F45-4801-01D8-C115-5C2F921E49C0}"/>
              </a:ext>
            </a:extLst>
          </p:cNvPr>
          <p:cNvPicPr>
            <a:picLocks noChangeAspect="1"/>
          </p:cNvPicPr>
          <p:nvPr/>
        </p:nvPicPr>
        <p:blipFill>
          <a:blip r:embed="rId3"/>
          <a:stretch>
            <a:fillRect/>
          </a:stretch>
        </p:blipFill>
        <p:spPr>
          <a:xfrm>
            <a:off x="1130069" y="2142565"/>
            <a:ext cx="9931861" cy="3908612"/>
          </a:xfrm>
          <a:prstGeom prst="rect">
            <a:avLst/>
          </a:prstGeom>
        </p:spPr>
      </p:pic>
      <p:pic>
        <p:nvPicPr>
          <p:cNvPr id="3" name="デザイン">
            <a:extLst>
              <a:ext uri="{FF2B5EF4-FFF2-40B4-BE49-F238E27FC236}">
                <a16:creationId xmlns:a16="http://schemas.microsoft.com/office/drawing/2014/main" id="{8D7882B4-204B-E6E0-9CDB-4F49A9B6C4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7164" y="279975"/>
            <a:ext cx="9734836" cy="6660000"/>
          </a:xfrm>
          <a:prstGeom prst="rect">
            <a:avLst/>
          </a:prstGeom>
        </p:spPr>
      </p:pic>
    </p:spTree>
    <p:extLst>
      <p:ext uri="{BB962C8B-B14F-4D97-AF65-F5344CB8AC3E}">
        <p14:creationId xmlns:p14="http://schemas.microsoft.com/office/powerpoint/2010/main" val="336848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D8F9463-2F88-593B-0440-E7136E81A205}"/>
              </a:ext>
            </a:extLst>
          </p:cNvPr>
          <p:cNvPicPr>
            <a:picLocks noChangeAspect="1"/>
          </p:cNvPicPr>
          <p:nvPr/>
        </p:nvPicPr>
        <p:blipFill>
          <a:blip r:embed="rId3"/>
          <a:stretch>
            <a:fillRect/>
          </a:stretch>
        </p:blipFill>
        <p:spPr>
          <a:xfrm>
            <a:off x="1025536" y="116632"/>
            <a:ext cx="10140927" cy="6741368"/>
          </a:xfrm>
          <a:prstGeom prst="rect">
            <a:avLst/>
          </a:prstGeom>
        </p:spPr>
      </p:pic>
      <p:sp>
        <p:nvSpPr>
          <p:cNvPr id="2" name="テキスト ボックス 1">
            <a:extLst>
              <a:ext uri="{FF2B5EF4-FFF2-40B4-BE49-F238E27FC236}">
                <a16:creationId xmlns:a16="http://schemas.microsoft.com/office/drawing/2014/main" id="{71D8958B-28BD-B50E-D54D-F4483B20BC72}"/>
              </a:ext>
            </a:extLst>
          </p:cNvPr>
          <p:cNvSpPr txBox="1"/>
          <p:nvPr/>
        </p:nvSpPr>
        <p:spPr>
          <a:xfrm>
            <a:off x="821391" y="552310"/>
            <a:ext cx="8364069" cy="1107996"/>
          </a:xfrm>
          <a:prstGeom prst="rect">
            <a:avLst/>
          </a:prstGeom>
          <a:noFill/>
        </p:spPr>
        <p:txBody>
          <a:bodyPr wrap="square" rtlCol="0" anchor="ctr">
            <a:spAutoFit/>
          </a:bodyPr>
          <a:lstStyle/>
          <a:p>
            <a:r>
              <a:rPr lang="ja-JP" altLang="en-US" sz="4800" dirty="0">
                <a:latin typeface="HGP創英角ｺﾞｼｯｸUB" panose="020B0900000000000000" pitchFamily="50" charset="-128"/>
                <a:ea typeface="HGP創英角ｺﾞｼｯｸUB" panose="020B0900000000000000" pitchFamily="50" charset="-128"/>
              </a:rPr>
              <a:t>７．導入事例</a:t>
            </a:r>
            <a:endParaRPr lang="en-US" altLang="ja-JP" sz="4800" dirty="0">
              <a:latin typeface="HGP創英角ｺﾞｼｯｸUB" panose="020B0900000000000000" pitchFamily="50" charset="-128"/>
              <a:ea typeface="HGP創英角ｺﾞｼｯｸUB" panose="020B0900000000000000" pitchFamily="50" charset="-128"/>
            </a:endParaRPr>
          </a:p>
          <a:p>
            <a:endParaRPr kumimoji="1" lang="ja-JP" altLang="en-US" dirty="0"/>
          </a:p>
        </p:txBody>
      </p:sp>
      <p:pic>
        <p:nvPicPr>
          <p:cNvPr id="4" name="グラフィックス 3" descr="マーカー 単色塗りつぶし">
            <a:hlinkClick r:id="" action="ppaction://noaction"/>
            <a:extLst>
              <a:ext uri="{FF2B5EF4-FFF2-40B4-BE49-F238E27FC236}">
                <a16:creationId xmlns:a16="http://schemas.microsoft.com/office/drawing/2014/main" id="{51F6CD51-6F55-DD85-BD84-9A443976C2F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30262" y="4356847"/>
            <a:ext cx="358545" cy="358545"/>
          </a:xfrm>
          <a:prstGeom prst="rect">
            <a:avLst/>
          </a:prstGeom>
        </p:spPr>
      </p:pic>
      <p:pic>
        <p:nvPicPr>
          <p:cNvPr id="5" name="グラフィックス 4" descr="マーカー 単色塗りつぶし">
            <a:hlinkClick r:id="" action="ppaction://noaction"/>
            <a:extLst>
              <a:ext uri="{FF2B5EF4-FFF2-40B4-BE49-F238E27FC236}">
                <a16:creationId xmlns:a16="http://schemas.microsoft.com/office/drawing/2014/main" id="{1571EB06-01B3-A755-1A4C-D985F29B15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0989" y="4366889"/>
            <a:ext cx="358545" cy="358545"/>
          </a:xfrm>
          <a:prstGeom prst="rect">
            <a:avLst/>
          </a:prstGeom>
        </p:spPr>
      </p:pic>
      <p:pic>
        <p:nvPicPr>
          <p:cNvPr id="6" name="グラフィックス 5" descr="マーカー 単色塗りつぶし">
            <a:hlinkClick r:id="" action="ppaction://noaction"/>
            <a:extLst>
              <a:ext uri="{FF2B5EF4-FFF2-40B4-BE49-F238E27FC236}">
                <a16:creationId xmlns:a16="http://schemas.microsoft.com/office/drawing/2014/main" id="{832D13C3-5E9E-D509-AC80-0C4D69CE7F6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15637" y="5033122"/>
            <a:ext cx="358545" cy="358545"/>
          </a:xfrm>
          <a:prstGeom prst="rect">
            <a:avLst/>
          </a:prstGeom>
        </p:spPr>
      </p:pic>
      <p:pic>
        <p:nvPicPr>
          <p:cNvPr id="10" name="図 9">
            <a:extLst>
              <a:ext uri="{FF2B5EF4-FFF2-40B4-BE49-F238E27FC236}">
                <a16:creationId xmlns:a16="http://schemas.microsoft.com/office/drawing/2014/main" id="{38D3586D-F151-B259-8C43-117968220032}"/>
              </a:ext>
            </a:extLst>
          </p:cNvPr>
          <p:cNvPicPr>
            <a:picLocks noChangeAspect="1"/>
          </p:cNvPicPr>
          <p:nvPr/>
        </p:nvPicPr>
        <p:blipFill>
          <a:blip r:embed="rId6"/>
          <a:stretch>
            <a:fillRect/>
          </a:stretch>
        </p:blipFill>
        <p:spPr>
          <a:xfrm>
            <a:off x="8994426" y="1153675"/>
            <a:ext cx="3040411" cy="2278281"/>
          </a:xfrm>
          <a:prstGeom prst="rect">
            <a:avLst/>
          </a:prstGeom>
          <a:ln>
            <a:solidFill>
              <a:schemeClr val="accent1"/>
            </a:solidFill>
          </a:ln>
        </p:spPr>
      </p:pic>
      <p:pic>
        <p:nvPicPr>
          <p:cNvPr id="12" name="図 11">
            <a:extLst>
              <a:ext uri="{FF2B5EF4-FFF2-40B4-BE49-F238E27FC236}">
                <a16:creationId xmlns:a16="http://schemas.microsoft.com/office/drawing/2014/main" id="{DF5331A3-6AC5-D436-1D1E-D524CCD27187}"/>
              </a:ext>
            </a:extLst>
          </p:cNvPr>
          <p:cNvPicPr>
            <a:picLocks noChangeAspect="1"/>
          </p:cNvPicPr>
          <p:nvPr/>
        </p:nvPicPr>
        <p:blipFill>
          <a:blip r:embed="rId7"/>
          <a:stretch>
            <a:fillRect/>
          </a:stretch>
        </p:blipFill>
        <p:spPr>
          <a:xfrm>
            <a:off x="8994426" y="4322905"/>
            <a:ext cx="3040411" cy="2313222"/>
          </a:xfrm>
          <a:prstGeom prst="rect">
            <a:avLst/>
          </a:prstGeom>
          <a:ln>
            <a:solidFill>
              <a:schemeClr val="accent1"/>
            </a:solidFill>
          </a:ln>
        </p:spPr>
      </p:pic>
      <p:pic>
        <p:nvPicPr>
          <p:cNvPr id="14" name="図 13">
            <a:extLst>
              <a:ext uri="{FF2B5EF4-FFF2-40B4-BE49-F238E27FC236}">
                <a16:creationId xmlns:a16="http://schemas.microsoft.com/office/drawing/2014/main" id="{E1A324B5-0C3E-79FD-D122-B24DEF9330BE}"/>
              </a:ext>
            </a:extLst>
          </p:cNvPr>
          <p:cNvPicPr>
            <a:picLocks noChangeAspect="1"/>
          </p:cNvPicPr>
          <p:nvPr/>
        </p:nvPicPr>
        <p:blipFill>
          <a:blip r:embed="rId8"/>
          <a:stretch>
            <a:fillRect/>
          </a:stretch>
        </p:blipFill>
        <p:spPr>
          <a:xfrm>
            <a:off x="1025536" y="2096468"/>
            <a:ext cx="2994485" cy="2278281"/>
          </a:xfrm>
          <a:prstGeom prst="rect">
            <a:avLst/>
          </a:prstGeom>
          <a:ln>
            <a:solidFill>
              <a:schemeClr val="accent1"/>
            </a:solidFill>
          </a:ln>
        </p:spPr>
      </p:pic>
      <p:cxnSp>
        <p:nvCxnSpPr>
          <p:cNvPr id="16" name="直線矢印コネクタ 15">
            <a:extLst>
              <a:ext uri="{FF2B5EF4-FFF2-40B4-BE49-F238E27FC236}">
                <a16:creationId xmlns:a16="http://schemas.microsoft.com/office/drawing/2014/main" id="{EC59EF42-0D13-0223-A0E7-1EF71EFCE067}"/>
              </a:ext>
            </a:extLst>
          </p:cNvPr>
          <p:cNvCxnSpPr>
            <a:cxnSpLocks/>
          </p:cNvCxnSpPr>
          <p:nvPr/>
        </p:nvCxnSpPr>
        <p:spPr>
          <a:xfrm>
            <a:off x="2522778" y="4374749"/>
            <a:ext cx="2020647" cy="825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BF7FBEB4-5AD4-88EF-2841-A099C71C3AD8}"/>
              </a:ext>
            </a:extLst>
          </p:cNvPr>
          <p:cNvCxnSpPr>
            <a:cxnSpLocks/>
            <a:stCxn id="12" idx="1"/>
          </p:cNvCxnSpPr>
          <p:nvPr/>
        </p:nvCxnSpPr>
        <p:spPr>
          <a:xfrm flipH="1" flipV="1">
            <a:off x="7130262" y="4619625"/>
            <a:ext cx="1864164" cy="859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D41D1FA-7715-7A82-E7AF-4FD9F4AAD94D}"/>
              </a:ext>
            </a:extLst>
          </p:cNvPr>
          <p:cNvCxnSpPr>
            <a:cxnSpLocks/>
            <a:stCxn id="10" idx="1"/>
          </p:cNvCxnSpPr>
          <p:nvPr/>
        </p:nvCxnSpPr>
        <p:spPr>
          <a:xfrm flipH="1">
            <a:off x="7391400" y="2292816"/>
            <a:ext cx="1603026" cy="2155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86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BEA86CE-8199-5FF4-019F-9E84EE765A41}"/>
              </a:ext>
            </a:extLst>
          </p:cNvPr>
          <p:cNvSpPr txBox="1"/>
          <p:nvPr/>
        </p:nvSpPr>
        <p:spPr>
          <a:xfrm>
            <a:off x="821391" y="552310"/>
            <a:ext cx="8364069" cy="1107996"/>
          </a:xfrm>
          <a:prstGeom prst="rect">
            <a:avLst/>
          </a:prstGeom>
          <a:noFill/>
        </p:spPr>
        <p:txBody>
          <a:bodyPr wrap="square" rtlCol="0" anchor="ctr">
            <a:spAutoFit/>
          </a:bodyPr>
          <a:lstStyle/>
          <a:p>
            <a:r>
              <a:rPr lang="ja-JP" altLang="en-US" sz="4800" dirty="0">
                <a:latin typeface="HGP創英角ｺﾞｼｯｸUB" panose="020B0900000000000000" pitchFamily="50" charset="-128"/>
                <a:ea typeface="HGP創英角ｺﾞｼｯｸUB" panose="020B0900000000000000" pitchFamily="50" charset="-128"/>
              </a:rPr>
              <a:t>８．今後のＩＴ化の方向性</a:t>
            </a:r>
          </a:p>
          <a:p>
            <a:endParaRPr kumimoji="1" lang="ja-JP" altLang="en-US" dirty="0"/>
          </a:p>
        </p:txBody>
      </p:sp>
      <p:pic>
        <p:nvPicPr>
          <p:cNvPr id="2" name="デザイン">
            <a:extLst>
              <a:ext uri="{FF2B5EF4-FFF2-40B4-BE49-F238E27FC236}">
                <a16:creationId xmlns:a16="http://schemas.microsoft.com/office/drawing/2014/main" id="{D4454F2D-6AF5-7449-1BE9-14F495037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7164" y="271717"/>
            <a:ext cx="9734836" cy="6660000"/>
          </a:xfrm>
          <a:prstGeom prst="rect">
            <a:avLst/>
          </a:prstGeom>
        </p:spPr>
      </p:pic>
      <p:sp>
        <p:nvSpPr>
          <p:cNvPr id="3" name="テキスト ボックス 2">
            <a:extLst>
              <a:ext uri="{FF2B5EF4-FFF2-40B4-BE49-F238E27FC236}">
                <a16:creationId xmlns:a16="http://schemas.microsoft.com/office/drawing/2014/main" id="{3B044783-E8C3-3FBD-545D-A04F27E51E75}"/>
              </a:ext>
            </a:extLst>
          </p:cNvPr>
          <p:cNvSpPr txBox="1"/>
          <p:nvPr/>
        </p:nvSpPr>
        <p:spPr>
          <a:xfrm>
            <a:off x="1668556" y="1660306"/>
            <a:ext cx="8515350" cy="4524315"/>
          </a:xfrm>
          <a:prstGeom prst="rect">
            <a:avLst/>
          </a:prstGeom>
          <a:noFill/>
        </p:spPr>
        <p:txBody>
          <a:bodyPr wrap="square" rtlCol="0">
            <a:spAutoFit/>
          </a:bodyPr>
          <a:lstStyle/>
          <a:p>
            <a:r>
              <a:rPr kumimoji="1" lang="ja-JP" altLang="en-US" sz="3200" dirty="0">
                <a:latin typeface="HGS創英角ｺﾞｼｯｸUB" panose="020B0900000000000000" pitchFamily="50" charset="-128"/>
                <a:ea typeface="HGS創英角ｺﾞｼｯｸUB" panose="020B0900000000000000" pitchFamily="50" charset="-128"/>
              </a:rPr>
              <a:t>自動化・省力化</a:t>
            </a:r>
            <a:endParaRPr kumimoji="1" lang="en-US" altLang="ja-JP" sz="3200" dirty="0">
              <a:latin typeface="HGS創英角ｺﾞｼｯｸUB" panose="020B0900000000000000" pitchFamily="50" charset="-128"/>
              <a:ea typeface="HGS創英角ｺﾞｼｯｸUB" panose="020B0900000000000000" pitchFamily="50" charset="-128"/>
            </a:endParaRPr>
          </a:p>
          <a:p>
            <a:r>
              <a:rPr kumimoji="1" lang="ja-JP" altLang="en-US" sz="3200" dirty="0">
                <a:latin typeface="HGS創英角ｺﾞｼｯｸUB" panose="020B0900000000000000" pitchFamily="50" charset="-128"/>
                <a:ea typeface="HGS創英角ｺﾞｼｯｸUB" panose="020B0900000000000000" pitchFamily="50" charset="-128"/>
              </a:rPr>
              <a:t>　・記録票のペーパーレス</a:t>
            </a:r>
            <a:endParaRPr kumimoji="1" lang="en-US" altLang="ja-JP" sz="3200" dirty="0">
              <a:latin typeface="HGS創英角ｺﾞｼｯｸUB" panose="020B0900000000000000" pitchFamily="50" charset="-128"/>
              <a:ea typeface="HGS創英角ｺﾞｼｯｸUB" panose="020B0900000000000000" pitchFamily="50" charset="-128"/>
            </a:endParaRPr>
          </a:p>
          <a:p>
            <a:r>
              <a:rPr lang="ja-JP" altLang="en-US" sz="3200" dirty="0">
                <a:latin typeface="HGS創英角ｺﾞｼｯｸUB" panose="020B0900000000000000" pitchFamily="50" charset="-128"/>
                <a:ea typeface="HGS創英角ｺﾞｼｯｸUB" panose="020B0900000000000000" pitchFamily="50" charset="-128"/>
              </a:rPr>
              <a:t>　・決済ツールを使ったキャッシュレス</a:t>
            </a:r>
            <a:endParaRPr kumimoji="1" lang="en-US" altLang="ja-JP" sz="3200" dirty="0">
              <a:latin typeface="HGS創英角ｺﾞｼｯｸUB" panose="020B0900000000000000" pitchFamily="50" charset="-128"/>
              <a:ea typeface="HGS創英角ｺﾞｼｯｸUB" panose="020B0900000000000000" pitchFamily="50" charset="-128"/>
            </a:endParaRPr>
          </a:p>
          <a:p>
            <a:r>
              <a:rPr kumimoji="1" lang="ja-JP" altLang="en-US" sz="3200" dirty="0">
                <a:latin typeface="HGS創英角ｺﾞｼｯｸUB" panose="020B0900000000000000" pitchFamily="50" charset="-128"/>
                <a:ea typeface="HGS創英角ｺﾞｼｯｸUB" panose="020B0900000000000000" pitchFamily="50" charset="-128"/>
              </a:rPr>
              <a:t>ＡＩの活用</a:t>
            </a:r>
            <a:endParaRPr kumimoji="1" lang="en-US" altLang="ja-JP" sz="3200" dirty="0">
              <a:latin typeface="HGS創英角ｺﾞｼｯｸUB" panose="020B0900000000000000" pitchFamily="50" charset="-128"/>
              <a:ea typeface="HGS創英角ｺﾞｼｯｸUB" panose="020B0900000000000000" pitchFamily="50" charset="-128"/>
            </a:endParaRPr>
          </a:p>
          <a:p>
            <a:r>
              <a:rPr lang="ja-JP" altLang="en-US" sz="3200" dirty="0">
                <a:latin typeface="HGS創英角ｺﾞｼｯｸUB" panose="020B0900000000000000" pitchFamily="50" charset="-128"/>
                <a:ea typeface="HGS創英角ｺﾞｼｯｸUB" panose="020B0900000000000000" pitchFamily="50" charset="-128"/>
              </a:rPr>
              <a:t>　・浄化槽の内部を画像処理</a:t>
            </a:r>
            <a:endParaRPr kumimoji="1" lang="en-US" altLang="ja-JP" sz="3200" dirty="0">
              <a:latin typeface="HGS創英角ｺﾞｼｯｸUB" panose="020B0900000000000000" pitchFamily="50" charset="-128"/>
              <a:ea typeface="HGS創英角ｺﾞｼｯｸUB" panose="020B0900000000000000" pitchFamily="50" charset="-128"/>
            </a:endParaRPr>
          </a:p>
          <a:p>
            <a:r>
              <a:rPr lang="ja-JP" altLang="en-US" sz="3200" dirty="0">
                <a:latin typeface="HGS創英角ｺﾞｼｯｸUB" panose="020B0900000000000000" pitchFamily="50" charset="-128"/>
                <a:ea typeface="HGS創英角ｺﾞｼｯｸUB" panose="020B0900000000000000" pitchFamily="50" charset="-128"/>
              </a:rPr>
              <a:t>　・音声対応による点検作業</a:t>
            </a:r>
            <a:endParaRPr lang="en-US" altLang="ja-JP" sz="3200" dirty="0">
              <a:latin typeface="HGS創英角ｺﾞｼｯｸUB" panose="020B0900000000000000" pitchFamily="50" charset="-128"/>
              <a:ea typeface="HGS創英角ｺﾞｼｯｸUB" panose="020B0900000000000000" pitchFamily="50" charset="-128"/>
            </a:endParaRPr>
          </a:p>
          <a:p>
            <a:r>
              <a:rPr lang="ja-JP" altLang="en-US" sz="3200" dirty="0">
                <a:latin typeface="HGS創英角ｺﾞｼｯｸUB" panose="020B0900000000000000" pitchFamily="50" charset="-128"/>
                <a:ea typeface="HGS創英角ｺﾞｼｯｸUB" panose="020B0900000000000000" pitchFamily="50" charset="-128"/>
              </a:rPr>
              <a:t>センサーの活用</a:t>
            </a:r>
            <a:endParaRPr lang="en-US" altLang="ja-JP" sz="3200" dirty="0">
              <a:latin typeface="HGS創英角ｺﾞｼｯｸUB" panose="020B0900000000000000" pitchFamily="50" charset="-128"/>
              <a:ea typeface="HGS創英角ｺﾞｼｯｸUB" panose="020B0900000000000000" pitchFamily="50" charset="-128"/>
            </a:endParaRPr>
          </a:p>
          <a:p>
            <a:r>
              <a:rPr lang="ja-JP" altLang="en-US" sz="3200" dirty="0">
                <a:latin typeface="HGS創英角ｺﾞｼｯｸUB" panose="020B0900000000000000" pitchFamily="50" charset="-128"/>
                <a:ea typeface="HGS創英角ｺﾞｼｯｸUB" panose="020B0900000000000000" pitchFamily="50" charset="-128"/>
              </a:rPr>
              <a:t>　・既存浄化槽（京都大学大学院</a:t>
            </a:r>
            <a:r>
              <a:rPr lang="en-US" altLang="ja-JP" sz="3200" dirty="0">
                <a:latin typeface="HGS創英角ｺﾞｼｯｸUB" panose="020B0900000000000000" pitchFamily="50" charset="-128"/>
                <a:ea typeface="HGS創英角ｺﾞｼｯｸUB" panose="020B0900000000000000" pitchFamily="50" charset="-128"/>
              </a:rPr>
              <a:t>/</a:t>
            </a:r>
            <a:r>
              <a:rPr lang="en-US" altLang="ja-JP" sz="3200" dirty="0" err="1">
                <a:latin typeface="HGS創英角ｺﾞｼｯｸUB" panose="020B0900000000000000" pitchFamily="50" charset="-128"/>
                <a:ea typeface="HGS創英角ｺﾞｼｯｸUB" panose="020B0900000000000000" pitchFamily="50" charset="-128"/>
              </a:rPr>
              <a:t>Nocnum</a:t>
            </a:r>
            <a:r>
              <a:rPr lang="ja-JP" altLang="en-US" sz="3200" dirty="0">
                <a:latin typeface="HGS創英角ｺﾞｼｯｸUB" panose="020B0900000000000000" pitchFamily="50" charset="-128"/>
                <a:ea typeface="HGS創英角ｺﾞｼｯｸUB" panose="020B0900000000000000" pitchFamily="50" charset="-128"/>
              </a:rPr>
              <a:t>）</a:t>
            </a:r>
            <a:endParaRPr lang="en-US" altLang="ja-JP" sz="3200" dirty="0">
              <a:latin typeface="HGS創英角ｺﾞｼｯｸUB" panose="020B0900000000000000" pitchFamily="50" charset="-128"/>
              <a:ea typeface="HGS創英角ｺﾞｼｯｸUB" panose="020B0900000000000000" pitchFamily="50" charset="-128"/>
            </a:endParaRPr>
          </a:p>
          <a:p>
            <a:r>
              <a:rPr lang="ja-JP" altLang="en-US" sz="3200" dirty="0">
                <a:latin typeface="HGS創英角ｺﾞｼｯｸUB" panose="020B0900000000000000" pitchFamily="50" charset="-128"/>
                <a:ea typeface="HGS創英角ｺﾞｼｯｸUB" panose="020B0900000000000000" pitchFamily="50" charset="-128"/>
              </a:rPr>
              <a:t>　・新規浄化槽（自動車備品メーカー）</a:t>
            </a:r>
            <a:endParaRPr lang="en-US" altLang="ja-JP" sz="32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407580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TotalTime>
  <Words>1700</Words>
  <Application>Microsoft Office PowerPoint</Application>
  <PresentationFormat>ワイド画面</PresentationFormat>
  <Paragraphs>125</Paragraphs>
  <Slides>10</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BIZ UDP明朝 Medium</vt:lpstr>
      <vt:lpstr>HGP創英角ｺﾞｼｯｸUB</vt:lpstr>
      <vt:lpstr>HGS創英角ｺﾞｼｯｸUB</vt:lpstr>
      <vt:lpstr>游ゴシック</vt:lpstr>
      <vt:lpstr>游ゴシック Light</vt:lpstr>
      <vt:lpstr>游明朝</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　晃一</dc:creator>
  <cp:lastModifiedBy>東　晃一</cp:lastModifiedBy>
  <cp:revision>11</cp:revision>
  <dcterms:created xsi:type="dcterms:W3CDTF">2023-02-03T06:23:25Z</dcterms:created>
  <dcterms:modified xsi:type="dcterms:W3CDTF">2023-02-05T12:37:34Z</dcterms:modified>
</cp:coreProperties>
</file>